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5"/>
  </p:notesMasterIdLst>
  <p:sldIdLst>
    <p:sldId id="256" r:id="rId3"/>
    <p:sldId id="264" r:id="rId4"/>
    <p:sldId id="272" r:id="rId5"/>
    <p:sldId id="273" r:id="rId6"/>
    <p:sldId id="375" r:id="rId7"/>
    <p:sldId id="376" r:id="rId8"/>
    <p:sldId id="377" r:id="rId9"/>
    <p:sldId id="378" r:id="rId10"/>
    <p:sldId id="285" r:id="rId11"/>
    <p:sldId id="263" r:id="rId12"/>
    <p:sldId id="261" r:id="rId13"/>
    <p:sldId id="265" r:id="rId14"/>
    <p:sldId id="257" r:id="rId15"/>
    <p:sldId id="258" r:id="rId16"/>
    <p:sldId id="259" r:id="rId17"/>
    <p:sldId id="260" r:id="rId18"/>
    <p:sldId id="267" r:id="rId19"/>
    <p:sldId id="270" r:id="rId20"/>
    <p:sldId id="268" r:id="rId21"/>
    <p:sldId id="269" r:id="rId22"/>
    <p:sldId id="271"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4E1E2-4B0F-449A-B91D-25FF3CE851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C417DFC-CD5F-472D-8F97-12E3AD4F78FF}">
      <dgm:prSet custT="1"/>
      <dgm:spPr/>
      <dgm:t>
        <a:bodyPr/>
        <a:lstStyle/>
        <a:p>
          <a:r>
            <a:rPr lang="en-US" sz="1600" b="1" dirty="0"/>
            <a:t>The right to be informed about Crisis Intervention, financial assistance, and Crime Victims’ Compensation </a:t>
          </a:r>
          <a:endParaRPr lang="en-US" sz="1600" dirty="0"/>
        </a:p>
      </dgm:t>
    </dgm:pt>
    <dgm:pt modelId="{964A1182-042B-4064-80FC-3EBEF20125A7}" type="parTrans" cxnId="{D750CAD1-2A78-4C94-BDBC-E23B9770FE8E}">
      <dgm:prSet/>
      <dgm:spPr/>
      <dgm:t>
        <a:bodyPr/>
        <a:lstStyle/>
        <a:p>
          <a:endParaRPr lang="en-US" sz="2400"/>
        </a:p>
      </dgm:t>
    </dgm:pt>
    <dgm:pt modelId="{E02010C9-5756-4B2A-B749-A5728EAC5210}" type="sibTrans" cxnId="{D750CAD1-2A78-4C94-BDBC-E23B9770FE8E}">
      <dgm:prSet/>
      <dgm:spPr/>
      <dgm:t>
        <a:bodyPr/>
        <a:lstStyle/>
        <a:p>
          <a:endParaRPr lang="en-US" sz="2400"/>
        </a:p>
      </dgm:t>
    </dgm:pt>
    <dgm:pt modelId="{859FA88D-43EE-4546-9913-A63FA4AE2E5A}">
      <dgm:prSet custT="1"/>
      <dgm:spPr/>
      <dgm:t>
        <a:bodyPr/>
        <a:lstStyle/>
        <a:p>
          <a:r>
            <a:rPr lang="en-US" sz="1600" b="1"/>
            <a:t>The right to receive ongoing case status updates</a:t>
          </a:r>
          <a:endParaRPr lang="en-US" sz="1600"/>
        </a:p>
      </dgm:t>
    </dgm:pt>
    <dgm:pt modelId="{73313DF4-434D-42ED-8BF6-0AB10A4CA0C4}" type="parTrans" cxnId="{A5F02FB4-9B5F-4048-8EB7-FE5FFADDB831}">
      <dgm:prSet/>
      <dgm:spPr/>
      <dgm:t>
        <a:bodyPr/>
        <a:lstStyle/>
        <a:p>
          <a:endParaRPr lang="en-US" sz="2400"/>
        </a:p>
      </dgm:t>
    </dgm:pt>
    <dgm:pt modelId="{7BDFCC7F-2E07-4C4B-8E5C-A84D8A760A26}" type="sibTrans" cxnId="{A5F02FB4-9B5F-4048-8EB7-FE5FFADDB831}">
      <dgm:prSet/>
      <dgm:spPr/>
      <dgm:t>
        <a:bodyPr/>
        <a:lstStyle/>
        <a:p>
          <a:endParaRPr lang="en-US" sz="2400"/>
        </a:p>
      </dgm:t>
    </dgm:pt>
    <dgm:pt modelId="{13BB53DF-76EE-4622-A03A-F73574EE419F}">
      <dgm:prSet custT="1"/>
      <dgm:spPr/>
      <dgm:t>
        <a:bodyPr/>
        <a:lstStyle/>
        <a:p>
          <a:r>
            <a:rPr lang="en-US" sz="1600" b="1"/>
            <a:t>The right to be present at Criminal Justice proceedings that defendant has the right to be present at </a:t>
          </a:r>
          <a:endParaRPr lang="en-US" sz="1600"/>
        </a:p>
      </dgm:t>
    </dgm:pt>
    <dgm:pt modelId="{5E013505-5CFF-4476-AABC-0A2C78E6DA87}" type="parTrans" cxnId="{E6AC51BF-5E53-4DCE-8BA6-396866095211}">
      <dgm:prSet/>
      <dgm:spPr/>
      <dgm:t>
        <a:bodyPr/>
        <a:lstStyle/>
        <a:p>
          <a:endParaRPr lang="en-US" sz="2400"/>
        </a:p>
      </dgm:t>
    </dgm:pt>
    <dgm:pt modelId="{FF02D6C0-3804-450F-BFEC-879D06660F3C}" type="sibTrans" cxnId="{E6AC51BF-5E53-4DCE-8BA6-396866095211}">
      <dgm:prSet/>
      <dgm:spPr/>
      <dgm:t>
        <a:bodyPr/>
        <a:lstStyle/>
        <a:p>
          <a:endParaRPr lang="en-US" sz="2400"/>
        </a:p>
      </dgm:t>
    </dgm:pt>
    <dgm:pt modelId="{207A0F22-0BC5-432C-B76B-45EB7227FE18}">
      <dgm:prSet custT="1"/>
      <dgm:spPr/>
      <dgm:t>
        <a:bodyPr/>
        <a:lstStyle/>
        <a:p>
          <a:r>
            <a:rPr lang="en-US" sz="1600" b="1"/>
            <a:t>The right to be informed about court dates in a timely manner</a:t>
          </a:r>
          <a:endParaRPr lang="en-US" sz="1600"/>
        </a:p>
      </dgm:t>
    </dgm:pt>
    <dgm:pt modelId="{33F9FF52-5A89-4031-BA27-E26585D35390}" type="parTrans" cxnId="{CAB4677D-6B8B-408E-9729-79466463ACB5}">
      <dgm:prSet/>
      <dgm:spPr/>
      <dgm:t>
        <a:bodyPr/>
        <a:lstStyle/>
        <a:p>
          <a:endParaRPr lang="en-US" sz="2400"/>
        </a:p>
      </dgm:t>
    </dgm:pt>
    <dgm:pt modelId="{FC2C582F-6724-4116-851E-59908B577EFE}" type="sibTrans" cxnId="{CAB4677D-6B8B-408E-9729-79466463ACB5}">
      <dgm:prSet/>
      <dgm:spPr/>
      <dgm:t>
        <a:bodyPr/>
        <a:lstStyle/>
        <a:p>
          <a:endParaRPr lang="en-US" sz="2400"/>
        </a:p>
      </dgm:t>
    </dgm:pt>
    <dgm:pt modelId="{F9176DB7-AE8B-42A6-B73D-E9BD0FD2C4E8}">
      <dgm:prSet custT="1"/>
      <dgm:spPr/>
      <dgm:t>
        <a:bodyPr/>
        <a:lstStyle/>
        <a:p>
          <a:r>
            <a:rPr lang="en-US" sz="1600" b="1"/>
            <a:t>The right to have secure waiting area</a:t>
          </a:r>
          <a:endParaRPr lang="en-US" sz="1600"/>
        </a:p>
      </dgm:t>
    </dgm:pt>
    <dgm:pt modelId="{BC654C41-E113-4510-BA7D-7CABD003010F}" type="parTrans" cxnId="{BCC0395E-9DCD-4234-AAEB-0683B5B6FDF4}">
      <dgm:prSet/>
      <dgm:spPr/>
      <dgm:t>
        <a:bodyPr/>
        <a:lstStyle/>
        <a:p>
          <a:endParaRPr lang="en-US" sz="2400"/>
        </a:p>
      </dgm:t>
    </dgm:pt>
    <dgm:pt modelId="{B1D59130-F1CF-42F5-B611-E0B42AC5E3EB}" type="sibTrans" cxnId="{BCC0395E-9DCD-4234-AAEB-0683B5B6FDF4}">
      <dgm:prSet/>
      <dgm:spPr/>
      <dgm:t>
        <a:bodyPr/>
        <a:lstStyle/>
        <a:p>
          <a:endParaRPr lang="en-US" sz="2400"/>
        </a:p>
      </dgm:t>
    </dgm:pt>
    <dgm:pt modelId="{A4B45726-F3C2-4B3F-A42B-E81B57660FA4}">
      <dgm:prSet custT="1"/>
      <dgm:spPr/>
      <dgm:t>
        <a:bodyPr/>
        <a:lstStyle/>
        <a:p>
          <a:r>
            <a:rPr lang="en-US" sz="1600" b="1"/>
            <a:t>The right to be informed about witness fees</a:t>
          </a:r>
          <a:endParaRPr lang="en-US" sz="1600"/>
        </a:p>
      </dgm:t>
    </dgm:pt>
    <dgm:pt modelId="{F0639721-1712-482B-8838-B99BCE6E7F96}" type="parTrans" cxnId="{1990B9CB-75BD-4032-B4AD-ABB215966C32}">
      <dgm:prSet/>
      <dgm:spPr/>
      <dgm:t>
        <a:bodyPr/>
        <a:lstStyle/>
        <a:p>
          <a:endParaRPr lang="en-US" sz="2400"/>
        </a:p>
      </dgm:t>
    </dgm:pt>
    <dgm:pt modelId="{540134AD-F085-42E8-9627-C86077199FEA}" type="sibTrans" cxnId="{1990B9CB-75BD-4032-B4AD-ABB215966C32}">
      <dgm:prSet/>
      <dgm:spPr/>
      <dgm:t>
        <a:bodyPr/>
        <a:lstStyle/>
        <a:p>
          <a:endParaRPr lang="en-US" sz="2400"/>
        </a:p>
      </dgm:t>
    </dgm:pt>
    <dgm:pt modelId="{35C37B1E-414B-4117-AAF2-CAA572D102E3}">
      <dgm:prSet custT="1"/>
      <dgm:spPr/>
      <dgm:t>
        <a:bodyPr/>
        <a:lstStyle/>
        <a:p>
          <a:r>
            <a:rPr lang="en-US" sz="1600" b="1"/>
            <a:t>The right to receive restitution</a:t>
          </a:r>
          <a:endParaRPr lang="en-US" sz="1600"/>
        </a:p>
      </dgm:t>
    </dgm:pt>
    <dgm:pt modelId="{AC6CAFC1-2C2F-4077-8575-91E07E2C9EDE}" type="parTrans" cxnId="{246C0567-333A-4195-B0ED-E48268867682}">
      <dgm:prSet/>
      <dgm:spPr/>
      <dgm:t>
        <a:bodyPr/>
        <a:lstStyle/>
        <a:p>
          <a:endParaRPr lang="en-US" sz="2400"/>
        </a:p>
      </dgm:t>
    </dgm:pt>
    <dgm:pt modelId="{67BC67EA-9F67-45C4-869A-AE78CC78F7C6}" type="sibTrans" cxnId="{246C0567-333A-4195-B0ED-E48268867682}">
      <dgm:prSet/>
      <dgm:spPr/>
      <dgm:t>
        <a:bodyPr/>
        <a:lstStyle/>
        <a:p>
          <a:endParaRPr lang="en-US" sz="2400"/>
        </a:p>
      </dgm:t>
    </dgm:pt>
    <dgm:pt modelId="{BB9A956B-0C27-4443-B5EC-044A0A8C18B5}">
      <dgm:prSet custT="1"/>
      <dgm:spPr/>
      <dgm:t>
        <a:bodyPr/>
        <a:lstStyle/>
        <a:p>
          <a:r>
            <a:rPr lang="en-US" sz="1600" b="1"/>
            <a:t>The right to participate in the Criminal Justice process without being discharged or disciplined by an employer</a:t>
          </a:r>
          <a:endParaRPr lang="en-US" sz="1600"/>
        </a:p>
      </dgm:t>
    </dgm:pt>
    <dgm:pt modelId="{0C527E5B-CCF4-43E4-AA94-9EB732B343C9}" type="parTrans" cxnId="{DE26359C-02F9-4C20-BD3D-9A41C9CBFB99}">
      <dgm:prSet/>
      <dgm:spPr/>
      <dgm:t>
        <a:bodyPr/>
        <a:lstStyle/>
        <a:p>
          <a:endParaRPr lang="en-US" sz="2400"/>
        </a:p>
      </dgm:t>
    </dgm:pt>
    <dgm:pt modelId="{65BBFE63-C179-4F42-8011-245AC91DE0BF}" type="sibTrans" cxnId="{DE26359C-02F9-4C20-BD3D-9A41C9CBFB99}">
      <dgm:prSet/>
      <dgm:spPr/>
      <dgm:t>
        <a:bodyPr/>
        <a:lstStyle/>
        <a:p>
          <a:endParaRPr lang="en-US" sz="2400"/>
        </a:p>
      </dgm:t>
    </dgm:pt>
    <dgm:pt modelId="{72F38113-6966-4C10-823E-A38658F756FE}">
      <dgm:prSet custT="1"/>
      <dgm:spPr/>
      <dgm:t>
        <a:bodyPr/>
        <a:lstStyle/>
        <a:p>
          <a:r>
            <a:rPr lang="en-US" sz="1600" b="1" dirty="0"/>
            <a:t>The right to make a victim impact statement as sentencing, bond reduction hearing, and/or plea</a:t>
          </a:r>
          <a:endParaRPr lang="en-US" sz="1600" dirty="0"/>
        </a:p>
      </dgm:t>
    </dgm:pt>
    <dgm:pt modelId="{08624A65-B1FF-44D0-80EA-79F0EA648B1B}" type="parTrans" cxnId="{7969D34B-D4D7-428A-8F60-2854E65D902C}">
      <dgm:prSet/>
      <dgm:spPr/>
      <dgm:t>
        <a:bodyPr/>
        <a:lstStyle/>
        <a:p>
          <a:endParaRPr lang="en-US" sz="2400"/>
        </a:p>
      </dgm:t>
    </dgm:pt>
    <dgm:pt modelId="{BF4B17D6-067B-4959-9695-9FA7FF94C176}" type="sibTrans" cxnId="{7969D34B-D4D7-428A-8F60-2854E65D902C}">
      <dgm:prSet/>
      <dgm:spPr/>
      <dgm:t>
        <a:bodyPr/>
        <a:lstStyle/>
        <a:p>
          <a:endParaRPr lang="en-US" sz="2400"/>
        </a:p>
      </dgm:t>
    </dgm:pt>
    <dgm:pt modelId="{05D34E60-5F99-4944-9119-045DE2AD36C7}">
      <dgm:prSet custT="1"/>
      <dgm:spPr/>
      <dgm:t>
        <a:bodyPr/>
        <a:lstStyle/>
        <a:p>
          <a:r>
            <a:rPr lang="en-US" sz="1600" b="1"/>
            <a:t>The right to be notified of the defendant’s release from custody</a:t>
          </a:r>
          <a:endParaRPr lang="en-US" sz="1600"/>
        </a:p>
      </dgm:t>
    </dgm:pt>
    <dgm:pt modelId="{ECC375D9-5F63-4DA9-8330-FF1D4490DE44}" type="parTrans" cxnId="{D84D6B9D-429B-459B-8B7D-94DC75663379}">
      <dgm:prSet/>
      <dgm:spPr/>
      <dgm:t>
        <a:bodyPr/>
        <a:lstStyle/>
        <a:p>
          <a:endParaRPr lang="en-US" sz="2400"/>
        </a:p>
      </dgm:t>
    </dgm:pt>
    <dgm:pt modelId="{0823180B-157A-4EAB-AD92-C7796882F419}" type="sibTrans" cxnId="{D84D6B9D-429B-459B-8B7D-94DC75663379}">
      <dgm:prSet/>
      <dgm:spPr/>
      <dgm:t>
        <a:bodyPr/>
        <a:lstStyle/>
        <a:p>
          <a:endParaRPr lang="en-US" sz="2400"/>
        </a:p>
      </dgm:t>
    </dgm:pt>
    <dgm:pt modelId="{2E7D8CA1-4F20-4971-896B-839886424E2C}">
      <dgm:prSet custT="1"/>
      <dgm:spPr/>
      <dgm:t>
        <a:bodyPr/>
        <a:lstStyle/>
        <a:p>
          <a:r>
            <a:rPr lang="en-US" sz="1600" b="1" dirty="0"/>
            <a:t>The right to information about notification options for post conviction proceedings</a:t>
          </a:r>
          <a:endParaRPr lang="en-US" sz="1600" dirty="0"/>
        </a:p>
      </dgm:t>
    </dgm:pt>
    <dgm:pt modelId="{C9D37A5F-FD49-4901-B2DB-33D767DC41D0}" type="parTrans" cxnId="{49FCC64E-2A01-40BC-BA6D-F7CAD834F1D9}">
      <dgm:prSet/>
      <dgm:spPr/>
      <dgm:t>
        <a:bodyPr/>
        <a:lstStyle/>
        <a:p>
          <a:endParaRPr lang="en-US" sz="2400"/>
        </a:p>
      </dgm:t>
    </dgm:pt>
    <dgm:pt modelId="{3861A422-7000-4A1C-80D0-B2A85A96B5E7}" type="sibTrans" cxnId="{49FCC64E-2A01-40BC-BA6D-F7CAD834F1D9}">
      <dgm:prSet/>
      <dgm:spPr/>
      <dgm:t>
        <a:bodyPr/>
        <a:lstStyle/>
        <a:p>
          <a:endParaRPr lang="en-US" sz="2400"/>
        </a:p>
      </dgm:t>
    </dgm:pt>
    <dgm:pt modelId="{9D245C6E-9063-499C-9C9F-82495D70C9D8}">
      <dgm:prSet custT="1"/>
      <dgm:spPr/>
      <dgm:t>
        <a:bodyPr/>
        <a:lstStyle/>
        <a:p>
          <a:endParaRPr lang="en-US" sz="1600" dirty="0"/>
        </a:p>
      </dgm:t>
    </dgm:pt>
    <dgm:pt modelId="{4CC2EC80-6116-40FD-826F-0D43D979AD6B}" type="parTrans" cxnId="{FDBB56C2-C5CA-45B1-BAB8-7E98ADF3CD24}">
      <dgm:prSet/>
      <dgm:spPr/>
      <dgm:t>
        <a:bodyPr/>
        <a:lstStyle/>
        <a:p>
          <a:endParaRPr lang="en-US" sz="2400"/>
        </a:p>
      </dgm:t>
    </dgm:pt>
    <dgm:pt modelId="{0306D81A-8019-453F-A297-2A29021C0953}" type="sibTrans" cxnId="{FDBB56C2-C5CA-45B1-BAB8-7E98ADF3CD24}">
      <dgm:prSet/>
      <dgm:spPr/>
      <dgm:t>
        <a:bodyPr/>
        <a:lstStyle/>
        <a:p>
          <a:endParaRPr lang="en-US" sz="2400"/>
        </a:p>
      </dgm:t>
    </dgm:pt>
    <dgm:pt modelId="{0DB681D0-D253-42AA-9AB9-34B805D3ABD0}" type="pres">
      <dgm:prSet presAssocID="{8894E1E2-4B0F-449A-B91D-25FF3CE85118}" presName="vert0" presStyleCnt="0">
        <dgm:presLayoutVars>
          <dgm:dir/>
          <dgm:animOne val="branch"/>
          <dgm:animLvl val="lvl"/>
        </dgm:presLayoutVars>
      </dgm:prSet>
      <dgm:spPr/>
    </dgm:pt>
    <dgm:pt modelId="{9B6E5510-C14B-46E6-9BCA-E59D2C992139}" type="pres">
      <dgm:prSet presAssocID="{EC417DFC-CD5F-472D-8F97-12E3AD4F78FF}" presName="thickLine" presStyleLbl="alignNode1" presStyleIdx="0" presStyleCnt="12"/>
      <dgm:spPr/>
    </dgm:pt>
    <dgm:pt modelId="{E3880664-09C0-451F-BE34-7B0DD50AB100}" type="pres">
      <dgm:prSet presAssocID="{EC417DFC-CD5F-472D-8F97-12E3AD4F78FF}" presName="horz1" presStyleCnt="0"/>
      <dgm:spPr/>
    </dgm:pt>
    <dgm:pt modelId="{386D54A1-CC58-4B30-8395-7DF7B82E7DDE}" type="pres">
      <dgm:prSet presAssocID="{EC417DFC-CD5F-472D-8F97-12E3AD4F78FF}" presName="tx1" presStyleLbl="revTx" presStyleIdx="0" presStyleCnt="12"/>
      <dgm:spPr/>
    </dgm:pt>
    <dgm:pt modelId="{DF048D9E-D666-4EA2-AEC8-3FBA38F0D63F}" type="pres">
      <dgm:prSet presAssocID="{EC417DFC-CD5F-472D-8F97-12E3AD4F78FF}" presName="vert1" presStyleCnt="0"/>
      <dgm:spPr/>
    </dgm:pt>
    <dgm:pt modelId="{BBE5A157-FD60-491C-81A6-E9AE782B7ED1}" type="pres">
      <dgm:prSet presAssocID="{859FA88D-43EE-4546-9913-A63FA4AE2E5A}" presName="thickLine" presStyleLbl="alignNode1" presStyleIdx="1" presStyleCnt="12"/>
      <dgm:spPr/>
    </dgm:pt>
    <dgm:pt modelId="{8C52A483-D350-4400-9CAD-50B955483EEC}" type="pres">
      <dgm:prSet presAssocID="{859FA88D-43EE-4546-9913-A63FA4AE2E5A}" presName="horz1" presStyleCnt="0"/>
      <dgm:spPr/>
    </dgm:pt>
    <dgm:pt modelId="{80C18227-8ADE-4845-8E3B-6F19BAEACD71}" type="pres">
      <dgm:prSet presAssocID="{859FA88D-43EE-4546-9913-A63FA4AE2E5A}" presName="tx1" presStyleLbl="revTx" presStyleIdx="1" presStyleCnt="12"/>
      <dgm:spPr/>
    </dgm:pt>
    <dgm:pt modelId="{64B026C3-E471-493E-8832-D1AB4A250E45}" type="pres">
      <dgm:prSet presAssocID="{859FA88D-43EE-4546-9913-A63FA4AE2E5A}" presName="vert1" presStyleCnt="0"/>
      <dgm:spPr/>
    </dgm:pt>
    <dgm:pt modelId="{0E544D06-AE93-476F-AFD2-5BD2E5A23142}" type="pres">
      <dgm:prSet presAssocID="{13BB53DF-76EE-4622-A03A-F73574EE419F}" presName="thickLine" presStyleLbl="alignNode1" presStyleIdx="2" presStyleCnt="12"/>
      <dgm:spPr/>
    </dgm:pt>
    <dgm:pt modelId="{B4874AFA-E959-482C-AB6B-BB32E4E174BB}" type="pres">
      <dgm:prSet presAssocID="{13BB53DF-76EE-4622-A03A-F73574EE419F}" presName="horz1" presStyleCnt="0"/>
      <dgm:spPr/>
    </dgm:pt>
    <dgm:pt modelId="{1DCC5351-7A68-47A0-B19A-195930EC06C4}" type="pres">
      <dgm:prSet presAssocID="{13BB53DF-76EE-4622-A03A-F73574EE419F}" presName="tx1" presStyleLbl="revTx" presStyleIdx="2" presStyleCnt="12"/>
      <dgm:spPr/>
    </dgm:pt>
    <dgm:pt modelId="{6183F866-C0A7-4DC6-B8B0-923C1617EA1B}" type="pres">
      <dgm:prSet presAssocID="{13BB53DF-76EE-4622-A03A-F73574EE419F}" presName="vert1" presStyleCnt="0"/>
      <dgm:spPr/>
    </dgm:pt>
    <dgm:pt modelId="{F218BAA1-04A7-491E-8EF9-572B47BC75DE}" type="pres">
      <dgm:prSet presAssocID="{207A0F22-0BC5-432C-B76B-45EB7227FE18}" presName="thickLine" presStyleLbl="alignNode1" presStyleIdx="3" presStyleCnt="12"/>
      <dgm:spPr/>
    </dgm:pt>
    <dgm:pt modelId="{7608DB9C-9821-4113-A4A5-71645AE8FABC}" type="pres">
      <dgm:prSet presAssocID="{207A0F22-0BC5-432C-B76B-45EB7227FE18}" presName="horz1" presStyleCnt="0"/>
      <dgm:spPr/>
    </dgm:pt>
    <dgm:pt modelId="{43705D25-0862-453A-AF65-067E15F781F1}" type="pres">
      <dgm:prSet presAssocID="{207A0F22-0BC5-432C-B76B-45EB7227FE18}" presName="tx1" presStyleLbl="revTx" presStyleIdx="3" presStyleCnt="12"/>
      <dgm:spPr/>
    </dgm:pt>
    <dgm:pt modelId="{4F5061F3-FBB7-4E2D-AE49-5A26BEF3DEDF}" type="pres">
      <dgm:prSet presAssocID="{207A0F22-0BC5-432C-B76B-45EB7227FE18}" presName="vert1" presStyleCnt="0"/>
      <dgm:spPr/>
    </dgm:pt>
    <dgm:pt modelId="{EA5E30F1-50CC-4187-9DD2-1346A7DB3301}" type="pres">
      <dgm:prSet presAssocID="{F9176DB7-AE8B-42A6-B73D-E9BD0FD2C4E8}" presName="thickLine" presStyleLbl="alignNode1" presStyleIdx="4" presStyleCnt="12"/>
      <dgm:spPr/>
    </dgm:pt>
    <dgm:pt modelId="{BDE06A41-0147-4E03-84E9-91255A6D998C}" type="pres">
      <dgm:prSet presAssocID="{F9176DB7-AE8B-42A6-B73D-E9BD0FD2C4E8}" presName="horz1" presStyleCnt="0"/>
      <dgm:spPr/>
    </dgm:pt>
    <dgm:pt modelId="{A559E147-2008-45FA-977F-EBA88C841B4C}" type="pres">
      <dgm:prSet presAssocID="{F9176DB7-AE8B-42A6-B73D-E9BD0FD2C4E8}" presName="tx1" presStyleLbl="revTx" presStyleIdx="4" presStyleCnt="12"/>
      <dgm:spPr/>
    </dgm:pt>
    <dgm:pt modelId="{3C48C206-333B-445E-A4A6-8A773C56207B}" type="pres">
      <dgm:prSet presAssocID="{F9176DB7-AE8B-42A6-B73D-E9BD0FD2C4E8}" presName="vert1" presStyleCnt="0"/>
      <dgm:spPr/>
    </dgm:pt>
    <dgm:pt modelId="{450A95D0-4631-4591-9A9C-220BF1AFCF20}" type="pres">
      <dgm:prSet presAssocID="{A4B45726-F3C2-4B3F-A42B-E81B57660FA4}" presName="thickLine" presStyleLbl="alignNode1" presStyleIdx="5" presStyleCnt="12"/>
      <dgm:spPr/>
    </dgm:pt>
    <dgm:pt modelId="{C37C10CE-3FE2-4F2F-9082-9A517D1DA528}" type="pres">
      <dgm:prSet presAssocID="{A4B45726-F3C2-4B3F-A42B-E81B57660FA4}" presName="horz1" presStyleCnt="0"/>
      <dgm:spPr/>
    </dgm:pt>
    <dgm:pt modelId="{959B641F-1C17-4AED-AE3F-CDCF91E2EA77}" type="pres">
      <dgm:prSet presAssocID="{A4B45726-F3C2-4B3F-A42B-E81B57660FA4}" presName="tx1" presStyleLbl="revTx" presStyleIdx="5" presStyleCnt="12"/>
      <dgm:spPr/>
    </dgm:pt>
    <dgm:pt modelId="{575D42CE-C492-4B47-82B2-7889883B160B}" type="pres">
      <dgm:prSet presAssocID="{A4B45726-F3C2-4B3F-A42B-E81B57660FA4}" presName="vert1" presStyleCnt="0"/>
      <dgm:spPr/>
    </dgm:pt>
    <dgm:pt modelId="{9E27BB02-5D45-4A6D-BDAB-BB61E6CDEBCE}" type="pres">
      <dgm:prSet presAssocID="{35C37B1E-414B-4117-AAF2-CAA572D102E3}" presName="thickLine" presStyleLbl="alignNode1" presStyleIdx="6" presStyleCnt="12"/>
      <dgm:spPr/>
    </dgm:pt>
    <dgm:pt modelId="{B8B3D3C3-207C-4F2F-81F0-8DE6C5B1A111}" type="pres">
      <dgm:prSet presAssocID="{35C37B1E-414B-4117-AAF2-CAA572D102E3}" presName="horz1" presStyleCnt="0"/>
      <dgm:spPr/>
    </dgm:pt>
    <dgm:pt modelId="{FBF40146-D85D-447D-9E6F-C1D95DE89627}" type="pres">
      <dgm:prSet presAssocID="{35C37B1E-414B-4117-AAF2-CAA572D102E3}" presName="tx1" presStyleLbl="revTx" presStyleIdx="6" presStyleCnt="12"/>
      <dgm:spPr/>
    </dgm:pt>
    <dgm:pt modelId="{C41C8763-0051-4460-B797-01BCD01282FD}" type="pres">
      <dgm:prSet presAssocID="{35C37B1E-414B-4117-AAF2-CAA572D102E3}" presName="vert1" presStyleCnt="0"/>
      <dgm:spPr/>
    </dgm:pt>
    <dgm:pt modelId="{92CD354D-5C60-42C7-9EEC-E17D4CA15559}" type="pres">
      <dgm:prSet presAssocID="{BB9A956B-0C27-4443-B5EC-044A0A8C18B5}" presName="thickLine" presStyleLbl="alignNode1" presStyleIdx="7" presStyleCnt="12"/>
      <dgm:spPr/>
    </dgm:pt>
    <dgm:pt modelId="{BDA59F82-123E-4DBC-A5C6-3E246061B55C}" type="pres">
      <dgm:prSet presAssocID="{BB9A956B-0C27-4443-B5EC-044A0A8C18B5}" presName="horz1" presStyleCnt="0"/>
      <dgm:spPr/>
    </dgm:pt>
    <dgm:pt modelId="{03F31436-FD6C-424B-96E1-604044969667}" type="pres">
      <dgm:prSet presAssocID="{BB9A956B-0C27-4443-B5EC-044A0A8C18B5}" presName="tx1" presStyleLbl="revTx" presStyleIdx="7" presStyleCnt="12"/>
      <dgm:spPr/>
    </dgm:pt>
    <dgm:pt modelId="{E7E56EBD-CAD3-4001-9280-8981A980290F}" type="pres">
      <dgm:prSet presAssocID="{BB9A956B-0C27-4443-B5EC-044A0A8C18B5}" presName="vert1" presStyleCnt="0"/>
      <dgm:spPr/>
    </dgm:pt>
    <dgm:pt modelId="{77C4A013-E235-47A8-9B9A-3E2741BF0D8C}" type="pres">
      <dgm:prSet presAssocID="{72F38113-6966-4C10-823E-A38658F756FE}" presName="thickLine" presStyleLbl="alignNode1" presStyleIdx="8" presStyleCnt="12"/>
      <dgm:spPr/>
    </dgm:pt>
    <dgm:pt modelId="{C475400D-68A0-4497-9AA0-CD8E4844231E}" type="pres">
      <dgm:prSet presAssocID="{72F38113-6966-4C10-823E-A38658F756FE}" presName="horz1" presStyleCnt="0"/>
      <dgm:spPr/>
    </dgm:pt>
    <dgm:pt modelId="{2272FE84-92AD-4EBC-8332-B57E52EB3DBE}" type="pres">
      <dgm:prSet presAssocID="{72F38113-6966-4C10-823E-A38658F756FE}" presName="tx1" presStyleLbl="revTx" presStyleIdx="8" presStyleCnt="12"/>
      <dgm:spPr/>
    </dgm:pt>
    <dgm:pt modelId="{1F5CFC7B-F278-4522-9C97-5EE2D98F481F}" type="pres">
      <dgm:prSet presAssocID="{72F38113-6966-4C10-823E-A38658F756FE}" presName="vert1" presStyleCnt="0"/>
      <dgm:spPr/>
    </dgm:pt>
    <dgm:pt modelId="{DA2F087B-EAA4-4162-AC1B-028F23060CC5}" type="pres">
      <dgm:prSet presAssocID="{05D34E60-5F99-4944-9119-045DE2AD36C7}" presName="thickLine" presStyleLbl="alignNode1" presStyleIdx="9" presStyleCnt="12"/>
      <dgm:spPr/>
    </dgm:pt>
    <dgm:pt modelId="{B89A1F1E-FDD7-4D4F-A478-3096A62176E8}" type="pres">
      <dgm:prSet presAssocID="{05D34E60-5F99-4944-9119-045DE2AD36C7}" presName="horz1" presStyleCnt="0"/>
      <dgm:spPr/>
    </dgm:pt>
    <dgm:pt modelId="{41DE9C11-0F59-4565-8E26-C54C76A01C4C}" type="pres">
      <dgm:prSet presAssocID="{05D34E60-5F99-4944-9119-045DE2AD36C7}" presName="tx1" presStyleLbl="revTx" presStyleIdx="9" presStyleCnt="12"/>
      <dgm:spPr/>
    </dgm:pt>
    <dgm:pt modelId="{270F571D-2DB9-4AD7-9ED2-5CD2E213EEAC}" type="pres">
      <dgm:prSet presAssocID="{05D34E60-5F99-4944-9119-045DE2AD36C7}" presName="vert1" presStyleCnt="0"/>
      <dgm:spPr/>
    </dgm:pt>
    <dgm:pt modelId="{C9B8D4E4-CC32-48B5-A25A-08FA23CE2D12}" type="pres">
      <dgm:prSet presAssocID="{2E7D8CA1-4F20-4971-896B-839886424E2C}" presName="thickLine" presStyleLbl="alignNode1" presStyleIdx="10" presStyleCnt="12"/>
      <dgm:spPr/>
    </dgm:pt>
    <dgm:pt modelId="{1ED137F0-F0E6-43E5-BEE1-B1215B417C03}" type="pres">
      <dgm:prSet presAssocID="{2E7D8CA1-4F20-4971-896B-839886424E2C}" presName="horz1" presStyleCnt="0"/>
      <dgm:spPr/>
    </dgm:pt>
    <dgm:pt modelId="{AE65A0E4-2C84-4736-BE2E-428490C5C1A3}" type="pres">
      <dgm:prSet presAssocID="{2E7D8CA1-4F20-4971-896B-839886424E2C}" presName="tx1" presStyleLbl="revTx" presStyleIdx="10" presStyleCnt="12"/>
      <dgm:spPr/>
    </dgm:pt>
    <dgm:pt modelId="{FA6E8419-9655-4823-A583-C8B38C83AFA8}" type="pres">
      <dgm:prSet presAssocID="{2E7D8CA1-4F20-4971-896B-839886424E2C}" presName="vert1" presStyleCnt="0"/>
      <dgm:spPr/>
    </dgm:pt>
    <dgm:pt modelId="{56B0C95F-8754-4909-A8D1-0C58A1A6CBF1}" type="pres">
      <dgm:prSet presAssocID="{9D245C6E-9063-499C-9C9F-82495D70C9D8}" presName="thickLine" presStyleLbl="alignNode1" presStyleIdx="11" presStyleCnt="12"/>
      <dgm:spPr/>
    </dgm:pt>
    <dgm:pt modelId="{C5ADD0DC-7265-4CBA-91A5-8446152D7A61}" type="pres">
      <dgm:prSet presAssocID="{9D245C6E-9063-499C-9C9F-82495D70C9D8}" presName="horz1" presStyleCnt="0"/>
      <dgm:spPr/>
    </dgm:pt>
    <dgm:pt modelId="{4452CA40-62BD-4BA8-8EB2-E6F2AADCFBBB}" type="pres">
      <dgm:prSet presAssocID="{9D245C6E-9063-499C-9C9F-82495D70C9D8}" presName="tx1" presStyleLbl="revTx" presStyleIdx="11" presStyleCnt="12"/>
      <dgm:spPr/>
    </dgm:pt>
    <dgm:pt modelId="{B2DED97F-5DC4-4C52-A5AF-DA320424CA30}" type="pres">
      <dgm:prSet presAssocID="{9D245C6E-9063-499C-9C9F-82495D70C9D8}" presName="vert1" presStyleCnt="0"/>
      <dgm:spPr/>
    </dgm:pt>
  </dgm:ptLst>
  <dgm:cxnLst>
    <dgm:cxn modelId="{C9089005-9034-4672-A824-3DC7050F625B}" type="presOf" srcId="{35C37B1E-414B-4117-AAF2-CAA572D102E3}" destId="{FBF40146-D85D-447D-9E6F-C1D95DE89627}" srcOrd="0" destOrd="0" presId="urn:microsoft.com/office/officeart/2008/layout/LinedList"/>
    <dgm:cxn modelId="{6FA63F25-6B29-4011-9654-F7C312B0BAB7}" type="presOf" srcId="{72F38113-6966-4C10-823E-A38658F756FE}" destId="{2272FE84-92AD-4EBC-8332-B57E52EB3DBE}" srcOrd="0" destOrd="0" presId="urn:microsoft.com/office/officeart/2008/layout/LinedList"/>
    <dgm:cxn modelId="{03D2A827-56D1-4A43-BFCF-9D1855FB7F9B}" type="presOf" srcId="{EC417DFC-CD5F-472D-8F97-12E3AD4F78FF}" destId="{386D54A1-CC58-4B30-8395-7DF7B82E7DDE}" srcOrd="0" destOrd="0" presId="urn:microsoft.com/office/officeart/2008/layout/LinedList"/>
    <dgm:cxn modelId="{7E11492F-8606-4BC4-B3EF-55F94DCD3066}" type="presOf" srcId="{13BB53DF-76EE-4622-A03A-F73574EE419F}" destId="{1DCC5351-7A68-47A0-B19A-195930EC06C4}" srcOrd="0" destOrd="0" presId="urn:microsoft.com/office/officeart/2008/layout/LinedList"/>
    <dgm:cxn modelId="{D2235337-C9A7-4251-93D7-6E7E5B1A4707}" type="presOf" srcId="{2E7D8CA1-4F20-4971-896B-839886424E2C}" destId="{AE65A0E4-2C84-4736-BE2E-428490C5C1A3}" srcOrd="0" destOrd="0" presId="urn:microsoft.com/office/officeart/2008/layout/LinedList"/>
    <dgm:cxn modelId="{9D38E55B-AF2A-4A29-A550-113E5C2D7F40}" type="presOf" srcId="{9D245C6E-9063-499C-9C9F-82495D70C9D8}" destId="{4452CA40-62BD-4BA8-8EB2-E6F2AADCFBBB}" srcOrd="0" destOrd="0" presId="urn:microsoft.com/office/officeart/2008/layout/LinedList"/>
    <dgm:cxn modelId="{1E41035D-4F5B-4C0D-967E-646BDFC9F8A8}" type="presOf" srcId="{8894E1E2-4B0F-449A-B91D-25FF3CE85118}" destId="{0DB681D0-D253-42AA-9AB9-34B805D3ABD0}" srcOrd="0" destOrd="0" presId="urn:microsoft.com/office/officeart/2008/layout/LinedList"/>
    <dgm:cxn modelId="{BCC0395E-9DCD-4234-AAEB-0683B5B6FDF4}" srcId="{8894E1E2-4B0F-449A-B91D-25FF3CE85118}" destId="{F9176DB7-AE8B-42A6-B73D-E9BD0FD2C4E8}" srcOrd="4" destOrd="0" parTransId="{BC654C41-E113-4510-BA7D-7CABD003010F}" sibTransId="{B1D59130-F1CF-42F5-B611-E0B42AC5E3EB}"/>
    <dgm:cxn modelId="{246C0567-333A-4195-B0ED-E48268867682}" srcId="{8894E1E2-4B0F-449A-B91D-25FF3CE85118}" destId="{35C37B1E-414B-4117-AAF2-CAA572D102E3}" srcOrd="6" destOrd="0" parTransId="{AC6CAFC1-2C2F-4077-8575-91E07E2C9EDE}" sibTransId="{67BC67EA-9F67-45C4-869A-AE78CC78F7C6}"/>
    <dgm:cxn modelId="{7969D34B-D4D7-428A-8F60-2854E65D902C}" srcId="{8894E1E2-4B0F-449A-B91D-25FF3CE85118}" destId="{72F38113-6966-4C10-823E-A38658F756FE}" srcOrd="8" destOrd="0" parTransId="{08624A65-B1FF-44D0-80EA-79F0EA648B1B}" sibTransId="{BF4B17D6-067B-4959-9695-9FA7FF94C176}"/>
    <dgm:cxn modelId="{3718D94B-5A93-4AB8-A6B0-F1E79B3C3975}" type="presOf" srcId="{05D34E60-5F99-4944-9119-045DE2AD36C7}" destId="{41DE9C11-0F59-4565-8E26-C54C76A01C4C}" srcOrd="0" destOrd="0" presId="urn:microsoft.com/office/officeart/2008/layout/LinedList"/>
    <dgm:cxn modelId="{49FCC64E-2A01-40BC-BA6D-F7CAD834F1D9}" srcId="{8894E1E2-4B0F-449A-B91D-25FF3CE85118}" destId="{2E7D8CA1-4F20-4971-896B-839886424E2C}" srcOrd="10" destOrd="0" parTransId="{C9D37A5F-FD49-4901-B2DB-33D767DC41D0}" sibTransId="{3861A422-7000-4A1C-80D0-B2A85A96B5E7}"/>
    <dgm:cxn modelId="{B8152171-F67F-4DCF-ACD9-2064798DAB55}" type="presOf" srcId="{A4B45726-F3C2-4B3F-A42B-E81B57660FA4}" destId="{959B641F-1C17-4AED-AE3F-CDCF91E2EA77}" srcOrd="0" destOrd="0" presId="urn:microsoft.com/office/officeart/2008/layout/LinedList"/>
    <dgm:cxn modelId="{CAB4677D-6B8B-408E-9729-79466463ACB5}" srcId="{8894E1E2-4B0F-449A-B91D-25FF3CE85118}" destId="{207A0F22-0BC5-432C-B76B-45EB7227FE18}" srcOrd="3" destOrd="0" parTransId="{33F9FF52-5A89-4031-BA27-E26585D35390}" sibTransId="{FC2C582F-6724-4116-851E-59908B577EFE}"/>
    <dgm:cxn modelId="{DE26359C-02F9-4C20-BD3D-9A41C9CBFB99}" srcId="{8894E1E2-4B0F-449A-B91D-25FF3CE85118}" destId="{BB9A956B-0C27-4443-B5EC-044A0A8C18B5}" srcOrd="7" destOrd="0" parTransId="{0C527E5B-CCF4-43E4-AA94-9EB732B343C9}" sibTransId="{65BBFE63-C179-4F42-8011-245AC91DE0BF}"/>
    <dgm:cxn modelId="{D84D6B9D-429B-459B-8B7D-94DC75663379}" srcId="{8894E1E2-4B0F-449A-B91D-25FF3CE85118}" destId="{05D34E60-5F99-4944-9119-045DE2AD36C7}" srcOrd="9" destOrd="0" parTransId="{ECC375D9-5F63-4DA9-8330-FF1D4490DE44}" sibTransId="{0823180B-157A-4EAB-AD92-C7796882F419}"/>
    <dgm:cxn modelId="{780CF1A3-BE9E-4EDB-AE26-9488342BA710}" type="presOf" srcId="{BB9A956B-0C27-4443-B5EC-044A0A8C18B5}" destId="{03F31436-FD6C-424B-96E1-604044969667}" srcOrd="0" destOrd="0" presId="urn:microsoft.com/office/officeart/2008/layout/LinedList"/>
    <dgm:cxn modelId="{A5F02FB4-9B5F-4048-8EB7-FE5FFADDB831}" srcId="{8894E1E2-4B0F-449A-B91D-25FF3CE85118}" destId="{859FA88D-43EE-4546-9913-A63FA4AE2E5A}" srcOrd="1" destOrd="0" parTransId="{73313DF4-434D-42ED-8BF6-0AB10A4CA0C4}" sibTransId="{7BDFCC7F-2E07-4C4B-8E5C-A84D8A760A26}"/>
    <dgm:cxn modelId="{E6AC51BF-5E53-4DCE-8BA6-396866095211}" srcId="{8894E1E2-4B0F-449A-B91D-25FF3CE85118}" destId="{13BB53DF-76EE-4622-A03A-F73574EE419F}" srcOrd="2" destOrd="0" parTransId="{5E013505-5CFF-4476-AABC-0A2C78E6DA87}" sibTransId="{FF02D6C0-3804-450F-BFEC-879D06660F3C}"/>
    <dgm:cxn modelId="{FDBB56C2-C5CA-45B1-BAB8-7E98ADF3CD24}" srcId="{8894E1E2-4B0F-449A-B91D-25FF3CE85118}" destId="{9D245C6E-9063-499C-9C9F-82495D70C9D8}" srcOrd="11" destOrd="0" parTransId="{4CC2EC80-6116-40FD-826F-0D43D979AD6B}" sibTransId="{0306D81A-8019-453F-A297-2A29021C0953}"/>
    <dgm:cxn modelId="{68BC6FC7-43E8-4CA0-ADFB-39DBB3849D7A}" type="presOf" srcId="{207A0F22-0BC5-432C-B76B-45EB7227FE18}" destId="{43705D25-0862-453A-AF65-067E15F781F1}" srcOrd="0" destOrd="0" presId="urn:microsoft.com/office/officeart/2008/layout/LinedList"/>
    <dgm:cxn modelId="{1990B9CB-75BD-4032-B4AD-ABB215966C32}" srcId="{8894E1E2-4B0F-449A-B91D-25FF3CE85118}" destId="{A4B45726-F3C2-4B3F-A42B-E81B57660FA4}" srcOrd="5" destOrd="0" parTransId="{F0639721-1712-482B-8838-B99BCE6E7F96}" sibTransId="{540134AD-F085-42E8-9627-C86077199FEA}"/>
    <dgm:cxn modelId="{D750CAD1-2A78-4C94-BDBC-E23B9770FE8E}" srcId="{8894E1E2-4B0F-449A-B91D-25FF3CE85118}" destId="{EC417DFC-CD5F-472D-8F97-12E3AD4F78FF}" srcOrd="0" destOrd="0" parTransId="{964A1182-042B-4064-80FC-3EBEF20125A7}" sibTransId="{E02010C9-5756-4B2A-B749-A5728EAC5210}"/>
    <dgm:cxn modelId="{BD275BE6-0072-4066-9064-C14E14B225F4}" type="presOf" srcId="{859FA88D-43EE-4546-9913-A63FA4AE2E5A}" destId="{80C18227-8ADE-4845-8E3B-6F19BAEACD71}" srcOrd="0" destOrd="0" presId="urn:microsoft.com/office/officeart/2008/layout/LinedList"/>
    <dgm:cxn modelId="{2285FCE7-A35B-459D-A9C3-4915EF793060}" type="presOf" srcId="{F9176DB7-AE8B-42A6-B73D-E9BD0FD2C4E8}" destId="{A559E147-2008-45FA-977F-EBA88C841B4C}" srcOrd="0" destOrd="0" presId="urn:microsoft.com/office/officeart/2008/layout/LinedList"/>
    <dgm:cxn modelId="{80871CCB-4F5C-4E24-9357-932D19245900}" type="presParOf" srcId="{0DB681D0-D253-42AA-9AB9-34B805D3ABD0}" destId="{9B6E5510-C14B-46E6-9BCA-E59D2C992139}" srcOrd="0" destOrd="0" presId="urn:microsoft.com/office/officeart/2008/layout/LinedList"/>
    <dgm:cxn modelId="{EDC8A97D-4DB9-4589-8367-8DEECD5B979B}" type="presParOf" srcId="{0DB681D0-D253-42AA-9AB9-34B805D3ABD0}" destId="{E3880664-09C0-451F-BE34-7B0DD50AB100}" srcOrd="1" destOrd="0" presId="urn:microsoft.com/office/officeart/2008/layout/LinedList"/>
    <dgm:cxn modelId="{81CA4F36-7F34-4241-BB4F-85DD61A98845}" type="presParOf" srcId="{E3880664-09C0-451F-BE34-7B0DD50AB100}" destId="{386D54A1-CC58-4B30-8395-7DF7B82E7DDE}" srcOrd="0" destOrd="0" presId="urn:microsoft.com/office/officeart/2008/layout/LinedList"/>
    <dgm:cxn modelId="{BA5909C8-1DE3-4298-81F3-89300546D12F}" type="presParOf" srcId="{E3880664-09C0-451F-BE34-7B0DD50AB100}" destId="{DF048D9E-D666-4EA2-AEC8-3FBA38F0D63F}" srcOrd="1" destOrd="0" presId="urn:microsoft.com/office/officeart/2008/layout/LinedList"/>
    <dgm:cxn modelId="{A13678C5-3D1F-40CD-9326-2CC01860AB88}" type="presParOf" srcId="{0DB681D0-D253-42AA-9AB9-34B805D3ABD0}" destId="{BBE5A157-FD60-491C-81A6-E9AE782B7ED1}" srcOrd="2" destOrd="0" presId="urn:microsoft.com/office/officeart/2008/layout/LinedList"/>
    <dgm:cxn modelId="{E8DE996D-9B8D-497D-ACBD-74C2AC8FC181}" type="presParOf" srcId="{0DB681D0-D253-42AA-9AB9-34B805D3ABD0}" destId="{8C52A483-D350-4400-9CAD-50B955483EEC}" srcOrd="3" destOrd="0" presId="urn:microsoft.com/office/officeart/2008/layout/LinedList"/>
    <dgm:cxn modelId="{A2F1E3DB-D2CF-46E0-A062-925AC57ACB17}" type="presParOf" srcId="{8C52A483-D350-4400-9CAD-50B955483EEC}" destId="{80C18227-8ADE-4845-8E3B-6F19BAEACD71}" srcOrd="0" destOrd="0" presId="urn:microsoft.com/office/officeart/2008/layout/LinedList"/>
    <dgm:cxn modelId="{D2DB03D6-8AD5-4A95-B017-794885A9FFD0}" type="presParOf" srcId="{8C52A483-D350-4400-9CAD-50B955483EEC}" destId="{64B026C3-E471-493E-8832-D1AB4A250E45}" srcOrd="1" destOrd="0" presId="urn:microsoft.com/office/officeart/2008/layout/LinedList"/>
    <dgm:cxn modelId="{8E5FC792-F41A-4233-BFC2-7377015285E1}" type="presParOf" srcId="{0DB681D0-D253-42AA-9AB9-34B805D3ABD0}" destId="{0E544D06-AE93-476F-AFD2-5BD2E5A23142}" srcOrd="4" destOrd="0" presId="urn:microsoft.com/office/officeart/2008/layout/LinedList"/>
    <dgm:cxn modelId="{C2BFDA2E-56AC-477C-B07E-5EDC9468406B}" type="presParOf" srcId="{0DB681D0-D253-42AA-9AB9-34B805D3ABD0}" destId="{B4874AFA-E959-482C-AB6B-BB32E4E174BB}" srcOrd="5" destOrd="0" presId="urn:microsoft.com/office/officeart/2008/layout/LinedList"/>
    <dgm:cxn modelId="{A8AE320D-DBA5-446B-9E04-ADBDAF3DEB71}" type="presParOf" srcId="{B4874AFA-E959-482C-AB6B-BB32E4E174BB}" destId="{1DCC5351-7A68-47A0-B19A-195930EC06C4}" srcOrd="0" destOrd="0" presId="urn:microsoft.com/office/officeart/2008/layout/LinedList"/>
    <dgm:cxn modelId="{969412D4-FCB5-4412-B2B1-0FB6795FC3F9}" type="presParOf" srcId="{B4874AFA-E959-482C-AB6B-BB32E4E174BB}" destId="{6183F866-C0A7-4DC6-B8B0-923C1617EA1B}" srcOrd="1" destOrd="0" presId="urn:microsoft.com/office/officeart/2008/layout/LinedList"/>
    <dgm:cxn modelId="{31A14C5B-6694-4510-A952-29361C58A83E}" type="presParOf" srcId="{0DB681D0-D253-42AA-9AB9-34B805D3ABD0}" destId="{F218BAA1-04A7-491E-8EF9-572B47BC75DE}" srcOrd="6" destOrd="0" presId="urn:microsoft.com/office/officeart/2008/layout/LinedList"/>
    <dgm:cxn modelId="{9F62976F-64E9-4805-B31A-DC45CC63AD63}" type="presParOf" srcId="{0DB681D0-D253-42AA-9AB9-34B805D3ABD0}" destId="{7608DB9C-9821-4113-A4A5-71645AE8FABC}" srcOrd="7" destOrd="0" presId="urn:microsoft.com/office/officeart/2008/layout/LinedList"/>
    <dgm:cxn modelId="{99A56D2A-0308-4FC1-AC02-CF7B362D12C9}" type="presParOf" srcId="{7608DB9C-9821-4113-A4A5-71645AE8FABC}" destId="{43705D25-0862-453A-AF65-067E15F781F1}" srcOrd="0" destOrd="0" presId="urn:microsoft.com/office/officeart/2008/layout/LinedList"/>
    <dgm:cxn modelId="{F32BB40E-395C-4752-B344-BD1FF2D4915F}" type="presParOf" srcId="{7608DB9C-9821-4113-A4A5-71645AE8FABC}" destId="{4F5061F3-FBB7-4E2D-AE49-5A26BEF3DEDF}" srcOrd="1" destOrd="0" presId="urn:microsoft.com/office/officeart/2008/layout/LinedList"/>
    <dgm:cxn modelId="{7E2935A6-6117-4DCE-AA57-18B7FA805382}" type="presParOf" srcId="{0DB681D0-D253-42AA-9AB9-34B805D3ABD0}" destId="{EA5E30F1-50CC-4187-9DD2-1346A7DB3301}" srcOrd="8" destOrd="0" presId="urn:microsoft.com/office/officeart/2008/layout/LinedList"/>
    <dgm:cxn modelId="{78916397-84F0-4B5E-ACEF-8A6B31F0D0C7}" type="presParOf" srcId="{0DB681D0-D253-42AA-9AB9-34B805D3ABD0}" destId="{BDE06A41-0147-4E03-84E9-91255A6D998C}" srcOrd="9" destOrd="0" presId="urn:microsoft.com/office/officeart/2008/layout/LinedList"/>
    <dgm:cxn modelId="{B569E612-A9F9-4131-8462-6EB36AB77C25}" type="presParOf" srcId="{BDE06A41-0147-4E03-84E9-91255A6D998C}" destId="{A559E147-2008-45FA-977F-EBA88C841B4C}" srcOrd="0" destOrd="0" presId="urn:microsoft.com/office/officeart/2008/layout/LinedList"/>
    <dgm:cxn modelId="{411E6B24-88C7-4E80-83D8-A6CAAAC22AC2}" type="presParOf" srcId="{BDE06A41-0147-4E03-84E9-91255A6D998C}" destId="{3C48C206-333B-445E-A4A6-8A773C56207B}" srcOrd="1" destOrd="0" presId="urn:microsoft.com/office/officeart/2008/layout/LinedList"/>
    <dgm:cxn modelId="{42360D18-CF7D-4411-B752-E52C5C81EE6A}" type="presParOf" srcId="{0DB681D0-D253-42AA-9AB9-34B805D3ABD0}" destId="{450A95D0-4631-4591-9A9C-220BF1AFCF20}" srcOrd="10" destOrd="0" presId="urn:microsoft.com/office/officeart/2008/layout/LinedList"/>
    <dgm:cxn modelId="{575FA40E-9E88-48C7-9F6F-0480DB254EBD}" type="presParOf" srcId="{0DB681D0-D253-42AA-9AB9-34B805D3ABD0}" destId="{C37C10CE-3FE2-4F2F-9082-9A517D1DA528}" srcOrd="11" destOrd="0" presId="urn:microsoft.com/office/officeart/2008/layout/LinedList"/>
    <dgm:cxn modelId="{A83BECC0-3231-48F8-94A1-00A0F17B3BC5}" type="presParOf" srcId="{C37C10CE-3FE2-4F2F-9082-9A517D1DA528}" destId="{959B641F-1C17-4AED-AE3F-CDCF91E2EA77}" srcOrd="0" destOrd="0" presId="urn:microsoft.com/office/officeart/2008/layout/LinedList"/>
    <dgm:cxn modelId="{123256C3-E531-466E-AEF0-24026B4A9CA7}" type="presParOf" srcId="{C37C10CE-3FE2-4F2F-9082-9A517D1DA528}" destId="{575D42CE-C492-4B47-82B2-7889883B160B}" srcOrd="1" destOrd="0" presId="urn:microsoft.com/office/officeart/2008/layout/LinedList"/>
    <dgm:cxn modelId="{55D26D02-E75A-44BF-AC2E-3D923ABF0B39}" type="presParOf" srcId="{0DB681D0-D253-42AA-9AB9-34B805D3ABD0}" destId="{9E27BB02-5D45-4A6D-BDAB-BB61E6CDEBCE}" srcOrd="12" destOrd="0" presId="urn:microsoft.com/office/officeart/2008/layout/LinedList"/>
    <dgm:cxn modelId="{256BB35A-4BB1-496A-9112-6057AE60945C}" type="presParOf" srcId="{0DB681D0-D253-42AA-9AB9-34B805D3ABD0}" destId="{B8B3D3C3-207C-4F2F-81F0-8DE6C5B1A111}" srcOrd="13" destOrd="0" presId="urn:microsoft.com/office/officeart/2008/layout/LinedList"/>
    <dgm:cxn modelId="{1866B5FA-5610-4AF3-8CBB-AAE52348FA54}" type="presParOf" srcId="{B8B3D3C3-207C-4F2F-81F0-8DE6C5B1A111}" destId="{FBF40146-D85D-447D-9E6F-C1D95DE89627}" srcOrd="0" destOrd="0" presId="urn:microsoft.com/office/officeart/2008/layout/LinedList"/>
    <dgm:cxn modelId="{8CFD2F91-28DC-410E-B51B-EDFD1535E725}" type="presParOf" srcId="{B8B3D3C3-207C-4F2F-81F0-8DE6C5B1A111}" destId="{C41C8763-0051-4460-B797-01BCD01282FD}" srcOrd="1" destOrd="0" presId="urn:microsoft.com/office/officeart/2008/layout/LinedList"/>
    <dgm:cxn modelId="{649377C4-F59B-46E5-B503-D84071A40E92}" type="presParOf" srcId="{0DB681D0-D253-42AA-9AB9-34B805D3ABD0}" destId="{92CD354D-5C60-42C7-9EEC-E17D4CA15559}" srcOrd="14" destOrd="0" presId="urn:microsoft.com/office/officeart/2008/layout/LinedList"/>
    <dgm:cxn modelId="{E41FBB18-B0CA-4465-A41D-69913A8B425A}" type="presParOf" srcId="{0DB681D0-D253-42AA-9AB9-34B805D3ABD0}" destId="{BDA59F82-123E-4DBC-A5C6-3E246061B55C}" srcOrd="15" destOrd="0" presId="urn:microsoft.com/office/officeart/2008/layout/LinedList"/>
    <dgm:cxn modelId="{60350156-AD10-4B67-BD78-DC3298BA4A42}" type="presParOf" srcId="{BDA59F82-123E-4DBC-A5C6-3E246061B55C}" destId="{03F31436-FD6C-424B-96E1-604044969667}" srcOrd="0" destOrd="0" presId="urn:microsoft.com/office/officeart/2008/layout/LinedList"/>
    <dgm:cxn modelId="{A27A313C-B797-4223-BDDA-443C5EEEDB3C}" type="presParOf" srcId="{BDA59F82-123E-4DBC-A5C6-3E246061B55C}" destId="{E7E56EBD-CAD3-4001-9280-8981A980290F}" srcOrd="1" destOrd="0" presId="urn:microsoft.com/office/officeart/2008/layout/LinedList"/>
    <dgm:cxn modelId="{90450020-6BC3-498E-B13B-935C596B12B1}" type="presParOf" srcId="{0DB681D0-D253-42AA-9AB9-34B805D3ABD0}" destId="{77C4A013-E235-47A8-9B9A-3E2741BF0D8C}" srcOrd="16" destOrd="0" presId="urn:microsoft.com/office/officeart/2008/layout/LinedList"/>
    <dgm:cxn modelId="{B2A90283-51ED-4522-ABDD-AD9B5225EC22}" type="presParOf" srcId="{0DB681D0-D253-42AA-9AB9-34B805D3ABD0}" destId="{C475400D-68A0-4497-9AA0-CD8E4844231E}" srcOrd="17" destOrd="0" presId="urn:microsoft.com/office/officeart/2008/layout/LinedList"/>
    <dgm:cxn modelId="{FA11FDE1-0949-4B38-8514-375BAEB45A40}" type="presParOf" srcId="{C475400D-68A0-4497-9AA0-CD8E4844231E}" destId="{2272FE84-92AD-4EBC-8332-B57E52EB3DBE}" srcOrd="0" destOrd="0" presId="urn:microsoft.com/office/officeart/2008/layout/LinedList"/>
    <dgm:cxn modelId="{2CE1229E-B3BD-4D89-B6E9-F160AEAA2D6E}" type="presParOf" srcId="{C475400D-68A0-4497-9AA0-CD8E4844231E}" destId="{1F5CFC7B-F278-4522-9C97-5EE2D98F481F}" srcOrd="1" destOrd="0" presId="urn:microsoft.com/office/officeart/2008/layout/LinedList"/>
    <dgm:cxn modelId="{5866FAC7-23EB-4081-B345-4E3BA1FE641C}" type="presParOf" srcId="{0DB681D0-D253-42AA-9AB9-34B805D3ABD0}" destId="{DA2F087B-EAA4-4162-AC1B-028F23060CC5}" srcOrd="18" destOrd="0" presId="urn:microsoft.com/office/officeart/2008/layout/LinedList"/>
    <dgm:cxn modelId="{433348C0-20EB-4962-A45A-3E83176E64AD}" type="presParOf" srcId="{0DB681D0-D253-42AA-9AB9-34B805D3ABD0}" destId="{B89A1F1E-FDD7-4D4F-A478-3096A62176E8}" srcOrd="19" destOrd="0" presId="urn:microsoft.com/office/officeart/2008/layout/LinedList"/>
    <dgm:cxn modelId="{DA01F847-B3B1-47DE-A769-51274F0846EF}" type="presParOf" srcId="{B89A1F1E-FDD7-4D4F-A478-3096A62176E8}" destId="{41DE9C11-0F59-4565-8E26-C54C76A01C4C}" srcOrd="0" destOrd="0" presId="urn:microsoft.com/office/officeart/2008/layout/LinedList"/>
    <dgm:cxn modelId="{5981C19A-4873-4D67-9A14-75A613FAB778}" type="presParOf" srcId="{B89A1F1E-FDD7-4D4F-A478-3096A62176E8}" destId="{270F571D-2DB9-4AD7-9ED2-5CD2E213EEAC}" srcOrd="1" destOrd="0" presId="urn:microsoft.com/office/officeart/2008/layout/LinedList"/>
    <dgm:cxn modelId="{558A7A30-8357-4F89-9157-3A1844BE5F47}" type="presParOf" srcId="{0DB681D0-D253-42AA-9AB9-34B805D3ABD0}" destId="{C9B8D4E4-CC32-48B5-A25A-08FA23CE2D12}" srcOrd="20" destOrd="0" presId="urn:microsoft.com/office/officeart/2008/layout/LinedList"/>
    <dgm:cxn modelId="{2E65E99B-210E-4E9B-8107-FD4026C269D8}" type="presParOf" srcId="{0DB681D0-D253-42AA-9AB9-34B805D3ABD0}" destId="{1ED137F0-F0E6-43E5-BEE1-B1215B417C03}" srcOrd="21" destOrd="0" presId="urn:microsoft.com/office/officeart/2008/layout/LinedList"/>
    <dgm:cxn modelId="{F33202D2-D2A4-494C-A26E-35D46DB40306}" type="presParOf" srcId="{1ED137F0-F0E6-43E5-BEE1-B1215B417C03}" destId="{AE65A0E4-2C84-4736-BE2E-428490C5C1A3}" srcOrd="0" destOrd="0" presId="urn:microsoft.com/office/officeart/2008/layout/LinedList"/>
    <dgm:cxn modelId="{77C0AA65-119D-430B-81AE-48CAD1C09C57}" type="presParOf" srcId="{1ED137F0-F0E6-43E5-BEE1-B1215B417C03}" destId="{FA6E8419-9655-4823-A583-C8B38C83AFA8}" srcOrd="1" destOrd="0" presId="urn:microsoft.com/office/officeart/2008/layout/LinedList"/>
    <dgm:cxn modelId="{A41B2F02-6184-4B02-A589-24018865300F}" type="presParOf" srcId="{0DB681D0-D253-42AA-9AB9-34B805D3ABD0}" destId="{56B0C95F-8754-4909-A8D1-0C58A1A6CBF1}" srcOrd="22" destOrd="0" presId="urn:microsoft.com/office/officeart/2008/layout/LinedList"/>
    <dgm:cxn modelId="{A9075E55-B253-4361-B89C-4CC645A68DD5}" type="presParOf" srcId="{0DB681D0-D253-42AA-9AB9-34B805D3ABD0}" destId="{C5ADD0DC-7265-4CBA-91A5-8446152D7A61}" srcOrd="23" destOrd="0" presId="urn:microsoft.com/office/officeart/2008/layout/LinedList"/>
    <dgm:cxn modelId="{014CDC18-392F-4BD3-8376-C796F26181C2}" type="presParOf" srcId="{C5ADD0DC-7265-4CBA-91A5-8446152D7A61}" destId="{4452CA40-62BD-4BA8-8EB2-E6F2AADCFBBB}" srcOrd="0" destOrd="0" presId="urn:microsoft.com/office/officeart/2008/layout/LinedList"/>
    <dgm:cxn modelId="{6D792F02-03D1-4D70-9DBD-47B38A68C4B3}" type="presParOf" srcId="{C5ADD0DC-7265-4CBA-91A5-8446152D7A61}" destId="{B2DED97F-5DC4-4C52-A5AF-DA320424CA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F1810-E94B-4D45-8ECB-BAE8674A9E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150BFF-1624-4A34-935B-1EA2A1244FDD}">
      <dgm:prSet/>
      <dgm:spPr/>
      <dgm:t>
        <a:bodyPr/>
        <a:lstStyle/>
        <a:p>
          <a:r>
            <a:rPr lang="en-US" dirty="0"/>
            <a:t>Having difficulty talking about feelings</a:t>
          </a:r>
        </a:p>
      </dgm:t>
    </dgm:pt>
    <dgm:pt modelId="{CCF996F1-80F2-4ADF-B79C-1D386ADEE8CF}" type="parTrans" cxnId="{8956C724-BFF6-4D87-9B1B-D36D453F4B2E}">
      <dgm:prSet/>
      <dgm:spPr/>
      <dgm:t>
        <a:bodyPr/>
        <a:lstStyle/>
        <a:p>
          <a:endParaRPr lang="en-US"/>
        </a:p>
      </dgm:t>
    </dgm:pt>
    <dgm:pt modelId="{B6291837-D9DC-4F52-A956-1D2C0A816C44}" type="sibTrans" cxnId="{8956C724-BFF6-4D87-9B1B-D36D453F4B2E}">
      <dgm:prSet/>
      <dgm:spPr/>
      <dgm:t>
        <a:bodyPr/>
        <a:lstStyle/>
        <a:p>
          <a:endParaRPr lang="en-US"/>
        </a:p>
      </dgm:t>
    </dgm:pt>
    <dgm:pt modelId="{BC181547-F311-4B4D-889B-9DF45E9C537D}">
      <dgm:prSet/>
      <dgm:spPr/>
      <dgm:t>
        <a:bodyPr/>
        <a:lstStyle/>
        <a:p>
          <a:r>
            <a:rPr lang="en-US"/>
            <a:t>Anger and/or irritation</a:t>
          </a:r>
        </a:p>
      </dgm:t>
    </dgm:pt>
    <dgm:pt modelId="{F677E3F2-0B18-478B-893D-1C059B290791}" type="parTrans" cxnId="{2762B0E6-937A-48E0-8375-2077BEAF87E7}">
      <dgm:prSet/>
      <dgm:spPr/>
      <dgm:t>
        <a:bodyPr/>
        <a:lstStyle/>
        <a:p>
          <a:endParaRPr lang="en-US"/>
        </a:p>
      </dgm:t>
    </dgm:pt>
    <dgm:pt modelId="{2E1C9C1D-63C6-4E61-A278-B6C04E2499C4}" type="sibTrans" cxnId="{2762B0E6-937A-48E0-8375-2077BEAF87E7}">
      <dgm:prSet/>
      <dgm:spPr/>
      <dgm:t>
        <a:bodyPr/>
        <a:lstStyle/>
        <a:p>
          <a:endParaRPr lang="en-US"/>
        </a:p>
      </dgm:t>
    </dgm:pt>
    <dgm:pt modelId="{2F674F15-9038-4CC3-A6DB-3357D2F6ACA2}">
      <dgm:prSet/>
      <dgm:spPr/>
      <dgm:t>
        <a:bodyPr/>
        <a:lstStyle/>
        <a:p>
          <a:r>
            <a:rPr lang="en-US"/>
            <a:t>Easily startled </a:t>
          </a:r>
        </a:p>
      </dgm:t>
    </dgm:pt>
    <dgm:pt modelId="{8B079BDE-518C-43C0-AB38-EA9CFB9C82EF}" type="parTrans" cxnId="{AA79E1B0-EFBA-4D5D-A991-393E30B253A4}">
      <dgm:prSet/>
      <dgm:spPr/>
      <dgm:t>
        <a:bodyPr/>
        <a:lstStyle/>
        <a:p>
          <a:endParaRPr lang="en-US"/>
        </a:p>
      </dgm:t>
    </dgm:pt>
    <dgm:pt modelId="{B772A09E-BA38-40D7-801E-361A6B8E145C}" type="sibTrans" cxnId="{AA79E1B0-EFBA-4D5D-A991-393E30B253A4}">
      <dgm:prSet/>
      <dgm:spPr/>
      <dgm:t>
        <a:bodyPr/>
        <a:lstStyle/>
        <a:p>
          <a:endParaRPr lang="en-US"/>
        </a:p>
      </dgm:t>
    </dgm:pt>
    <dgm:pt modelId="{4182B9CF-F5D0-46F2-909F-255A79042E85}">
      <dgm:prSet/>
      <dgm:spPr/>
      <dgm:t>
        <a:bodyPr/>
        <a:lstStyle/>
        <a:p>
          <a:r>
            <a:rPr lang="en-US"/>
            <a:t>Insomnia </a:t>
          </a:r>
        </a:p>
      </dgm:t>
    </dgm:pt>
    <dgm:pt modelId="{52DDD250-E024-4E2A-B445-5A882C218570}" type="parTrans" cxnId="{B269BDDA-462C-4D81-B3A5-54921195DDF3}">
      <dgm:prSet/>
      <dgm:spPr/>
      <dgm:t>
        <a:bodyPr/>
        <a:lstStyle/>
        <a:p>
          <a:endParaRPr lang="en-US"/>
        </a:p>
      </dgm:t>
    </dgm:pt>
    <dgm:pt modelId="{BF3FA69B-8AB3-4FE2-A16A-363D9FFCF737}" type="sibTrans" cxnId="{B269BDDA-462C-4D81-B3A5-54921195DDF3}">
      <dgm:prSet/>
      <dgm:spPr/>
      <dgm:t>
        <a:bodyPr/>
        <a:lstStyle/>
        <a:p>
          <a:endParaRPr lang="en-US"/>
        </a:p>
      </dgm:t>
    </dgm:pt>
    <dgm:pt modelId="{CBA3E760-382A-4B9F-AD7D-831971C0E21F}">
      <dgm:prSet/>
      <dgm:spPr/>
      <dgm:t>
        <a:bodyPr/>
        <a:lstStyle/>
        <a:p>
          <a:r>
            <a:rPr lang="en-US"/>
            <a:t>Losing sleep over what you’ve heard</a:t>
          </a:r>
        </a:p>
      </dgm:t>
    </dgm:pt>
    <dgm:pt modelId="{0BE37E07-AF2D-4B35-87E6-47373C8CDBE0}" type="parTrans" cxnId="{AB3F0A57-C08E-45D9-9B4B-2B5414523CD7}">
      <dgm:prSet/>
      <dgm:spPr/>
      <dgm:t>
        <a:bodyPr/>
        <a:lstStyle/>
        <a:p>
          <a:endParaRPr lang="en-US"/>
        </a:p>
      </dgm:t>
    </dgm:pt>
    <dgm:pt modelId="{F7160981-279F-4335-9609-0E3AAA050F1E}" type="sibTrans" cxnId="{AB3F0A57-C08E-45D9-9B4B-2B5414523CD7}">
      <dgm:prSet/>
      <dgm:spPr/>
      <dgm:t>
        <a:bodyPr/>
        <a:lstStyle/>
        <a:p>
          <a:endParaRPr lang="en-US"/>
        </a:p>
      </dgm:t>
    </dgm:pt>
    <dgm:pt modelId="{485A9684-2A37-4A90-AF47-9BFBF35EA327}">
      <dgm:prSet/>
      <dgm:spPr/>
      <dgm:t>
        <a:bodyPr/>
        <a:lstStyle/>
        <a:p>
          <a:r>
            <a:rPr lang="en-US" dirty="0"/>
            <a:t>Dreaming about victim/survivor's trauma experience</a:t>
          </a:r>
        </a:p>
      </dgm:t>
    </dgm:pt>
    <dgm:pt modelId="{F28F75B0-1D72-4644-AD23-8C8DBE618FCA}" type="parTrans" cxnId="{5F49873C-F4CF-4F25-92AF-AE63F53F169B}">
      <dgm:prSet/>
      <dgm:spPr/>
      <dgm:t>
        <a:bodyPr/>
        <a:lstStyle/>
        <a:p>
          <a:endParaRPr lang="en-US"/>
        </a:p>
      </dgm:t>
    </dgm:pt>
    <dgm:pt modelId="{114BB652-EF7E-4FE3-B0C6-ECFFA1B384A1}" type="sibTrans" cxnId="{5F49873C-F4CF-4F25-92AF-AE63F53F169B}">
      <dgm:prSet/>
      <dgm:spPr/>
      <dgm:t>
        <a:bodyPr/>
        <a:lstStyle/>
        <a:p>
          <a:endParaRPr lang="en-US"/>
        </a:p>
      </dgm:t>
    </dgm:pt>
    <dgm:pt modelId="{30951D97-0E25-4661-B79D-87B3B80E0149}">
      <dgm:prSet/>
      <dgm:spPr/>
      <dgm:t>
        <a:bodyPr/>
        <a:lstStyle/>
        <a:p>
          <a:r>
            <a:rPr lang="en-US"/>
            <a:t>Difficulty managing emotions</a:t>
          </a:r>
        </a:p>
      </dgm:t>
    </dgm:pt>
    <dgm:pt modelId="{95DC4D7C-A2D3-4602-B586-FCFDA072EC93}" type="parTrans" cxnId="{02B871DA-218F-4367-B428-13565BC3E089}">
      <dgm:prSet/>
      <dgm:spPr/>
      <dgm:t>
        <a:bodyPr/>
        <a:lstStyle/>
        <a:p>
          <a:endParaRPr lang="en-US"/>
        </a:p>
      </dgm:t>
    </dgm:pt>
    <dgm:pt modelId="{9767C593-CEC9-4689-9399-8DBF90BF559A}" type="sibTrans" cxnId="{02B871DA-218F-4367-B428-13565BC3E089}">
      <dgm:prSet/>
      <dgm:spPr/>
      <dgm:t>
        <a:bodyPr/>
        <a:lstStyle/>
        <a:p>
          <a:endParaRPr lang="en-US"/>
        </a:p>
      </dgm:t>
    </dgm:pt>
    <dgm:pt modelId="{7414E5EF-C971-43C1-9002-90CF5384A5AF}">
      <dgm:prSet/>
      <dgm:spPr/>
      <dgm:t>
        <a:bodyPr/>
        <a:lstStyle/>
        <a:p>
          <a:r>
            <a:rPr lang="en-US"/>
            <a:t>Feeling emotionally numb or shut down</a:t>
          </a:r>
        </a:p>
      </dgm:t>
    </dgm:pt>
    <dgm:pt modelId="{D998CAE2-FF35-4A35-9C60-E64F5AFFC96E}" type="parTrans" cxnId="{9DFBC441-8A6E-4908-9EDC-65880E73F029}">
      <dgm:prSet/>
      <dgm:spPr/>
      <dgm:t>
        <a:bodyPr/>
        <a:lstStyle/>
        <a:p>
          <a:endParaRPr lang="en-US"/>
        </a:p>
      </dgm:t>
    </dgm:pt>
    <dgm:pt modelId="{7F915135-A34D-4E0A-B458-59AF90677451}" type="sibTrans" cxnId="{9DFBC441-8A6E-4908-9EDC-65880E73F029}">
      <dgm:prSet/>
      <dgm:spPr/>
      <dgm:t>
        <a:bodyPr/>
        <a:lstStyle/>
        <a:p>
          <a:endParaRPr lang="en-US"/>
        </a:p>
      </dgm:t>
    </dgm:pt>
    <dgm:pt modelId="{2CC6EF09-E8B5-408B-8B13-C274E13EF43F}">
      <dgm:prSet/>
      <dgm:spPr/>
      <dgm:t>
        <a:bodyPr/>
        <a:lstStyle/>
        <a:p>
          <a:r>
            <a:rPr lang="en-US"/>
            <a:t>B</a:t>
          </a:r>
          <a:r>
            <a:rPr lang="en-US" b="0" i="0"/>
            <a:t>eing easily distracted</a:t>
          </a:r>
          <a:endParaRPr lang="en-US"/>
        </a:p>
      </dgm:t>
    </dgm:pt>
    <dgm:pt modelId="{589265BC-9C9E-4104-A710-542A1B63306E}" type="parTrans" cxnId="{D1C91D62-6844-4B04-9368-89B32EDB20E5}">
      <dgm:prSet/>
      <dgm:spPr/>
      <dgm:t>
        <a:bodyPr/>
        <a:lstStyle/>
        <a:p>
          <a:endParaRPr lang="en-US"/>
        </a:p>
      </dgm:t>
    </dgm:pt>
    <dgm:pt modelId="{EF861F92-5237-4C02-A90B-FDC878487524}" type="sibTrans" cxnId="{D1C91D62-6844-4B04-9368-89B32EDB20E5}">
      <dgm:prSet/>
      <dgm:spPr/>
      <dgm:t>
        <a:bodyPr/>
        <a:lstStyle/>
        <a:p>
          <a:endParaRPr lang="en-US"/>
        </a:p>
      </dgm:t>
    </dgm:pt>
    <dgm:pt modelId="{0D39B352-021A-4B11-BB3F-A5CB52326547}">
      <dgm:prSet/>
      <dgm:spPr/>
      <dgm:t>
        <a:bodyPr/>
        <a:lstStyle/>
        <a:p>
          <a:r>
            <a:rPr lang="en-US"/>
            <a:t>P</a:t>
          </a:r>
          <a:r>
            <a:rPr lang="en-US" b="0" i="0"/>
            <a:t>hysical problems or complaints (i.e., aches and pains)</a:t>
          </a:r>
          <a:endParaRPr lang="en-US"/>
        </a:p>
      </dgm:t>
    </dgm:pt>
    <dgm:pt modelId="{6323B28E-015B-4285-888E-C4A4C6C2DACF}" type="parTrans" cxnId="{FC74B759-0FBE-4440-96BD-69CFF54F76AE}">
      <dgm:prSet/>
      <dgm:spPr/>
      <dgm:t>
        <a:bodyPr/>
        <a:lstStyle/>
        <a:p>
          <a:endParaRPr lang="en-US"/>
        </a:p>
      </dgm:t>
    </dgm:pt>
    <dgm:pt modelId="{5286247D-A663-465B-A5C3-551AD7E5AC8D}" type="sibTrans" cxnId="{FC74B759-0FBE-4440-96BD-69CFF54F76AE}">
      <dgm:prSet/>
      <dgm:spPr/>
      <dgm:t>
        <a:bodyPr/>
        <a:lstStyle/>
        <a:p>
          <a:endParaRPr lang="en-US"/>
        </a:p>
      </dgm:t>
    </dgm:pt>
    <dgm:pt modelId="{2184C386-5E99-4670-AF81-88BCC5B94B83}" type="pres">
      <dgm:prSet presAssocID="{955F1810-E94B-4D45-8ECB-BAE8674A9E48}" presName="diagram" presStyleCnt="0">
        <dgm:presLayoutVars>
          <dgm:dir/>
          <dgm:resizeHandles val="exact"/>
        </dgm:presLayoutVars>
      </dgm:prSet>
      <dgm:spPr/>
    </dgm:pt>
    <dgm:pt modelId="{A65333F2-10B8-47D2-8655-FDE4C6261D7A}" type="pres">
      <dgm:prSet presAssocID="{86150BFF-1624-4A34-935B-1EA2A1244FDD}" presName="node" presStyleLbl="node1" presStyleIdx="0" presStyleCnt="10">
        <dgm:presLayoutVars>
          <dgm:bulletEnabled val="1"/>
        </dgm:presLayoutVars>
      </dgm:prSet>
      <dgm:spPr/>
    </dgm:pt>
    <dgm:pt modelId="{B9558AD4-525E-4D3A-99B4-3BBA3553BF4B}" type="pres">
      <dgm:prSet presAssocID="{B6291837-D9DC-4F52-A956-1D2C0A816C44}" presName="sibTrans" presStyleCnt="0"/>
      <dgm:spPr/>
    </dgm:pt>
    <dgm:pt modelId="{46BEC7C1-14B6-4D5F-9F10-0960E1E5F91D}" type="pres">
      <dgm:prSet presAssocID="{BC181547-F311-4B4D-889B-9DF45E9C537D}" presName="node" presStyleLbl="node1" presStyleIdx="1" presStyleCnt="10">
        <dgm:presLayoutVars>
          <dgm:bulletEnabled val="1"/>
        </dgm:presLayoutVars>
      </dgm:prSet>
      <dgm:spPr/>
    </dgm:pt>
    <dgm:pt modelId="{97FFEFA9-24CC-4137-838F-503D5FBD7BED}" type="pres">
      <dgm:prSet presAssocID="{2E1C9C1D-63C6-4E61-A278-B6C04E2499C4}" presName="sibTrans" presStyleCnt="0"/>
      <dgm:spPr/>
    </dgm:pt>
    <dgm:pt modelId="{F7C944A0-E590-4257-B8CE-1AB6D60F41CD}" type="pres">
      <dgm:prSet presAssocID="{2F674F15-9038-4CC3-A6DB-3357D2F6ACA2}" presName="node" presStyleLbl="node1" presStyleIdx="2" presStyleCnt="10">
        <dgm:presLayoutVars>
          <dgm:bulletEnabled val="1"/>
        </dgm:presLayoutVars>
      </dgm:prSet>
      <dgm:spPr/>
    </dgm:pt>
    <dgm:pt modelId="{AEC3FF74-BA13-4EC9-97DF-28124A5FE054}" type="pres">
      <dgm:prSet presAssocID="{B772A09E-BA38-40D7-801E-361A6B8E145C}" presName="sibTrans" presStyleCnt="0"/>
      <dgm:spPr/>
    </dgm:pt>
    <dgm:pt modelId="{EEA9A83F-3FAE-421F-8F30-D377D54F2455}" type="pres">
      <dgm:prSet presAssocID="{4182B9CF-F5D0-46F2-909F-255A79042E85}" presName="node" presStyleLbl="node1" presStyleIdx="3" presStyleCnt="10">
        <dgm:presLayoutVars>
          <dgm:bulletEnabled val="1"/>
        </dgm:presLayoutVars>
      </dgm:prSet>
      <dgm:spPr/>
    </dgm:pt>
    <dgm:pt modelId="{A518B01B-22A3-4898-8CA1-0BD99F0A9D09}" type="pres">
      <dgm:prSet presAssocID="{BF3FA69B-8AB3-4FE2-A16A-363D9FFCF737}" presName="sibTrans" presStyleCnt="0"/>
      <dgm:spPr/>
    </dgm:pt>
    <dgm:pt modelId="{4761F009-D673-44E2-AE82-E839DC827E5D}" type="pres">
      <dgm:prSet presAssocID="{CBA3E760-382A-4B9F-AD7D-831971C0E21F}" presName="node" presStyleLbl="node1" presStyleIdx="4" presStyleCnt="10">
        <dgm:presLayoutVars>
          <dgm:bulletEnabled val="1"/>
        </dgm:presLayoutVars>
      </dgm:prSet>
      <dgm:spPr/>
    </dgm:pt>
    <dgm:pt modelId="{FAE653D9-E3EA-44E1-BC79-BFB6DCAC8D41}" type="pres">
      <dgm:prSet presAssocID="{F7160981-279F-4335-9609-0E3AAA050F1E}" presName="sibTrans" presStyleCnt="0"/>
      <dgm:spPr/>
    </dgm:pt>
    <dgm:pt modelId="{0F4250AB-5163-4F75-AB35-44A01CC33B4A}" type="pres">
      <dgm:prSet presAssocID="{485A9684-2A37-4A90-AF47-9BFBF35EA327}" presName="node" presStyleLbl="node1" presStyleIdx="5" presStyleCnt="10">
        <dgm:presLayoutVars>
          <dgm:bulletEnabled val="1"/>
        </dgm:presLayoutVars>
      </dgm:prSet>
      <dgm:spPr/>
    </dgm:pt>
    <dgm:pt modelId="{120F3584-8740-4671-96CB-5A592C4AD701}" type="pres">
      <dgm:prSet presAssocID="{114BB652-EF7E-4FE3-B0C6-ECFFA1B384A1}" presName="sibTrans" presStyleCnt="0"/>
      <dgm:spPr/>
    </dgm:pt>
    <dgm:pt modelId="{7994218F-A7CC-4375-BAFA-F300B984542B}" type="pres">
      <dgm:prSet presAssocID="{30951D97-0E25-4661-B79D-87B3B80E0149}" presName="node" presStyleLbl="node1" presStyleIdx="6" presStyleCnt="10">
        <dgm:presLayoutVars>
          <dgm:bulletEnabled val="1"/>
        </dgm:presLayoutVars>
      </dgm:prSet>
      <dgm:spPr/>
    </dgm:pt>
    <dgm:pt modelId="{AD15F08E-CC55-429A-974D-40F2516625FF}" type="pres">
      <dgm:prSet presAssocID="{9767C593-CEC9-4689-9399-8DBF90BF559A}" presName="sibTrans" presStyleCnt="0"/>
      <dgm:spPr/>
    </dgm:pt>
    <dgm:pt modelId="{C9BC3F95-2D3D-4F1F-B958-E1C107B7FFDE}" type="pres">
      <dgm:prSet presAssocID="{7414E5EF-C971-43C1-9002-90CF5384A5AF}" presName="node" presStyleLbl="node1" presStyleIdx="7" presStyleCnt="10">
        <dgm:presLayoutVars>
          <dgm:bulletEnabled val="1"/>
        </dgm:presLayoutVars>
      </dgm:prSet>
      <dgm:spPr/>
    </dgm:pt>
    <dgm:pt modelId="{39318970-21EF-4598-BEC5-306DE455CB95}" type="pres">
      <dgm:prSet presAssocID="{7F915135-A34D-4E0A-B458-59AF90677451}" presName="sibTrans" presStyleCnt="0"/>
      <dgm:spPr/>
    </dgm:pt>
    <dgm:pt modelId="{39FA8BB1-F526-4051-B5E2-53CA7CDADE19}" type="pres">
      <dgm:prSet presAssocID="{2CC6EF09-E8B5-408B-8B13-C274E13EF43F}" presName="node" presStyleLbl="node1" presStyleIdx="8" presStyleCnt="10">
        <dgm:presLayoutVars>
          <dgm:bulletEnabled val="1"/>
        </dgm:presLayoutVars>
      </dgm:prSet>
      <dgm:spPr/>
    </dgm:pt>
    <dgm:pt modelId="{065062FA-474F-4873-9F06-C0CD45B71EFA}" type="pres">
      <dgm:prSet presAssocID="{EF861F92-5237-4C02-A90B-FDC878487524}" presName="sibTrans" presStyleCnt="0"/>
      <dgm:spPr/>
    </dgm:pt>
    <dgm:pt modelId="{395644A7-0121-4037-8919-45F77519EDE5}" type="pres">
      <dgm:prSet presAssocID="{0D39B352-021A-4B11-BB3F-A5CB52326547}" presName="node" presStyleLbl="node1" presStyleIdx="9" presStyleCnt="10">
        <dgm:presLayoutVars>
          <dgm:bulletEnabled val="1"/>
        </dgm:presLayoutVars>
      </dgm:prSet>
      <dgm:spPr/>
    </dgm:pt>
  </dgm:ptLst>
  <dgm:cxnLst>
    <dgm:cxn modelId="{E5F98D09-B4DD-4AB5-8134-698A5FBA7C48}" type="presOf" srcId="{7414E5EF-C971-43C1-9002-90CF5384A5AF}" destId="{C9BC3F95-2D3D-4F1F-B958-E1C107B7FFDE}" srcOrd="0" destOrd="0" presId="urn:microsoft.com/office/officeart/2005/8/layout/default"/>
    <dgm:cxn modelId="{A8B9561B-1388-40A6-9F32-0D5E25C6184C}" type="presOf" srcId="{4182B9CF-F5D0-46F2-909F-255A79042E85}" destId="{EEA9A83F-3FAE-421F-8F30-D377D54F2455}" srcOrd="0" destOrd="0" presId="urn:microsoft.com/office/officeart/2005/8/layout/default"/>
    <dgm:cxn modelId="{49197F23-2292-4B16-BDB7-8969A3F8DB1F}" type="presOf" srcId="{0D39B352-021A-4B11-BB3F-A5CB52326547}" destId="{395644A7-0121-4037-8919-45F77519EDE5}" srcOrd="0" destOrd="0" presId="urn:microsoft.com/office/officeart/2005/8/layout/default"/>
    <dgm:cxn modelId="{8956C724-BFF6-4D87-9B1B-D36D453F4B2E}" srcId="{955F1810-E94B-4D45-8ECB-BAE8674A9E48}" destId="{86150BFF-1624-4A34-935B-1EA2A1244FDD}" srcOrd="0" destOrd="0" parTransId="{CCF996F1-80F2-4ADF-B79C-1D386ADEE8CF}" sibTransId="{B6291837-D9DC-4F52-A956-1D2C0A816C44}"/>
    <dgm:cxn modelId="{5F49873C-F4CF-4F25-92AF-AE63F53F169B}" srcId="{955F1810-E94B-4D45-8ECB-BAE8674A9E48}" destId="{485A9684-2A37-4A90-AF47-9BFBF35EA327}" srcOrd="5" destOrd="0" parTransId="{F28F75B0-1D72-4644-AD23-8C8DBE618FCA}" sibTransId="{114BB652-EF7E-4FE3-B0C6-ECFFA1B384A1}"/>
    <dgm:cxn modelId="{DE403E61-D8AD-4EC5-9B75-F7EE911F4182}" type="presOf" srcId="{955F1810-E94B-4D45-8ECB-BAE8674A9E48}" destId="{2184C386-5E99-4670-AF81-88BCC5B94B83}" srcOrd="0" destOrd="0" presId="urn:microsoft.com/office/officeart/2005/8/layout/default"/>
    <dgm:cxn modelId="{9DFBC441-8A6E-4908-9EDC-65880E73F029}" srcId="{955F1810-E94B-4D45-8ECB-BAE8674A9E48}" destId="{7414E5EF-C971-43C1-9002-90CF5384A5AF}" srcOrd="7" destOrd="0" parTransId="{D998CAE2-FF35-4A35-9C60-E64F5AFFC96E}" sibTransId="{7F915135-A34D-4E0A-B458-59AF90677451}"/>
    <dgm:cxn modelId="{D1C91D62-6844-4B04-9368-89B32EDB20E5}" srcId="{955F1810-E94B-4D45-8ECB-BAE8674A9E48}" destId="{2CC6EF09-E8B5-408B-8B13-C274E13EF43F}" srcOrd="8" destOrd="0" parTransId="{589265BC-9C9E-4104-A710-542A1B63306E}" sibTransId="{EF861F92-5237-4C02-A90B-FDC878487524}"/>
    <dgm:cxn modelId="{B5CFAE74-0730-4A14-8412-0237D62E405D}" type="presOf" srcId="{CBA3E760-382A-4B9F-AD7D-831971C0E21F}" destId="{4761F009-D673-44E2-AE82-E839DC827E5D}" srcOrd="0" destOrd="0" presId="urn:microsoft.com/office/officeart/2005/8/layout/default"/>
    <dgm:cxn modelId="{AB3F0A57-C08E-45D9-9B4B-2B5414523CD7}" srcId="{955F1810-E94B-4D45-8ECB-BAE8674A9E48}" destId="{CBA3E760-382A-4B9F-AD7D-831971C0E21F}" srcOrd="4" destOrd="0" parTransId="{0BE37E07-AF2D-4B35-87E6-47373C8CDBE0}" sibTransId="{F7160981-279F-4335-9609-0E3AAA050F1E}"/>
    <dgm:cxn modelId="{FC74B759-0FBE-4440-96BD-69CFF54F76AE}" srcId="{955F1810-E94B-4D45-8ECB-BAE8674A9E48}" destId="{0D39B352-021A-4B11-BB3F-A5CB52326547}" srcOrd="9" destOrd="0" parTransId="{6323B28E-015B-4285-888E-C4A4C6C2DACF}" sibTransId="{5286247D-A663-465B-A5C3-551AD7E5AC8D}"/>
    <dgm:cxn modelId="{DA70397A-C264-436C-A357-5854B0DA4614}" type="presOf" srcId="{30951D97-0E25-4661-B79D-87B3B80E0149}" destId="{7994218F-A7CC-4375-BAFA-F300B984542B}" srcOrd="0" destOrd="0" presId="urn:microsoft.com/office/officeart/2005/8/layout/default"/>
    <dgm:cxn modelId="{47DFBA88-4EF8-44AC-AD67-23AF96D65AAE}" type="presOf" srcId="{BC181547-F311-4B4D-889B-9DF45E9C537D}" destId="{46BEC7C1-14B6-4D5F-9F10-0960E1E5F91D}" srcOrd="0" destOrd="0" presId="urn:microsoft.com/office/officeart/2005/8/layout/default"/>
    <dgm:cxn modelId="{AE1D888B-69C4-4639-AED9-C9039DB86013}" type="presOf" srcId="{2F674F15-9038-4CC3-A6DB-3357D2F6ACA2}" destId="{F7C944A0-E590-4257-B8CE-1AB6D60F41CD}" srcOrd="0" destOrd="0" presId="urn:microsoft.com/office/officeart/2005/8/layout/default"/>
    <dgm:cxn modelId="{AA79E1B0-EFBA-4D5D-A991-393E30B253A4}" srcId="{955F1810-E94B-4D45-8ECB-BAE8674A9E48}" destId="{2F674F15-9038-4CC3-A6DB-3357D2F6ACA2}" srcOrd="2" destOrd="0" parTransId="{8B079BDE-518C-43C0-AB38-EA9CFB9C82EF}" sibTransId="{B772A09E-BA38-40D7-801E-361A6B8E145C}"/>
    <dgm:cxn modelId="{E25B44C3-6C1F-46A5-851A-59E51A8E7991}" type="presOf" srcId="{485A9684-2A37-4A90-AF47-9BFBF35EA327}" destId="{0F4250AB-5163-4F75-AB35-44A01CC33B4A}" srcOrd="0" destOrd="0" presId="urn:microsoft.com/office/officeart/2005/8/layout/default"/>
    <dgm:cxn modelId="{66598BCE-BC77-488C-B801-9E44BA563D86}" type="presOf" srcId="{86150BFF-1624-4A34-935B-1EA2A1244FDD}" destId="{A65333F2-10B8-47D2-8655-FDE4C6261D7A}" srcOrd="0" destOrd="0" presId="urn:microsoft.com/office/officeart/2005/8/layout/default"/>
    <dgm:cxn modelId="{02B871DA-218F-4367-B428-13565BC3E089}" srcId="{955F1810-E94B-4D45-8ECB-BAE8674A9E48}" destId="{30951D97-0E25-4661-B79D-87B3B80E0149}" srcOrd="6" destOrd="0" parTransId="{95DC4D7C-A2D3-4602-B586-FCFDA072EC93}" sibTransId="{9767C593-CEC9-4689-9399-8DBF90BF559A}"/>
    <dgm:cxn modelId="{B269BDDA-462C-4D81-B3A5-54921195DDF3}" srcId="{955F1810-E94B-4D45-8ECB-BAE8674A9E48}" destId="{4182B9CF-F5D0-46F2-909F-255A79042E85}" srcOrd="3" destOrd="0" parTransId="{52DDD250-E024-4E2A-B445-5A882C218570}" sibTransId="{BF3FA69B-8AB3-4FE2-A16A-363D9FFCF737}"/>
    <dgm:cxn modelId="{2762B0E6-937A-48E0-8375-2077BEAF87E7}" srcId="{955F1810-E94B-4D45-8ECB-BAE8674A9E48}" destId="{BC181547-F311-4B4D-889B-9DF45E9C537D}" srcOrd="1" destOrd="0" parTransId="{F677E3F2-0B18-478B-893D-1C059B290791}" sibTransId="{2E1C9C1D-63C6-4E61-A278-B6C04E2499C4}"/>
    <dgm:cxn modelId="{877D2FF9-BBE8-4FF0-BAB4-A39C4EF1AF1E}" type="presOf" srcId="{2CC6EF09-E8B5-408B-8B13-C274E13EF43F}" destId="{39FA8BB1-F526-4051-B5E2-53CA7CDADE19}" srcOrd="0" destOrd="0" presId="urn:microsoft.com/office/officeart/2005/8/layout/default"/>
    <dgm:cxn modelId="{EAF30F75-230C-4902-BEA0-CDEA322225CE}" type="presParOf" srcId="{2184C386-5E99-4670-AF81-88BCC5B94B83}" destId="{A65333F2-10B8-47D2-8655-FDE4C6261D7A}" srcOrd="0" destOrd="0" presId="urn:microsoft.com/office/officeart/2005/8/layout/default"/>
    <dgm:cxn modelId="{FCB5383B-F34B-4C69-9DAE-5977BC4B5E81}" type="presParOf" srcId="{2184C386-5E99-4670-AF81-88BCC5B94B83}" destId="{B9558AD4-525E-4D3A-99B4-3BBA3553BF4B}" srcOrd="1" destOrd="0" presId="urn:microsoft.com/office/officeart/2005/8/layout/default"/>
    <dgm:cxn modelId="{1130ADC0-86F2-417A-9078-91E32C6FEAEA}" type="presParOf" srcId="{2184C386-5E99-4670-AF81-88BCC5B94B83}" destId="{46BEC7C1-14B6-4D5F-9F10-0960E1E5F91D}" srcOrd="2" destOrd="0" presId="urn:microsoft.com/office/officeart/2005/8/layout/default"/>
    <dgm:cxn modelId="{C95F26BE-ADD8-4DCF-9942-799F9A63898A}" type="presParOf" srcId="{2184C386-5E99-4670-AF81-88BCC5B94B83}" destId="{97FFEFA9-24CC-4137-838F-503D5FBD7BED}" srcOrd="3" destOrd="0" presId="urn:microsoft.com/office/officeart/2005/8/layout/default"/>
    <dgm:cxn modelId="{C02C4E06-CD13-4AB2-A6E6-0E009F6C43D4}" type="presParOf" srcId="{2184C386-5E99-4670-AF81-88BCC5B94B83}" destId="{F7C944A0-E590-4257-B8CE-1AB6D60F41CD}" srcOrd="4" destOrd="0" presId="urn:microsoft.com/office/officeart/2005/8/layout/default"/>
    <dgm:cxn modelId="{4D31F048-489F-48F1-A3A6-0AA667CDDF91}" type="presParOf" srcId="{2184C386-5E99-4670-AF81-88BCC5B94B83}" destId="{AEC3FF74-BA13-4EC9-97DF-28124A5FE054}" srcOrd="5" destOrd="0" presId="urn:microsoft.com/office/officeart/2005/8/layout/default"/>
    <dgm:cxn modelId="{5251B0E1-EB8E-4EFC-B0CB-2F3A2F057442}" type="presParOf" srcId="{2184C386-5E99-4670-AF81-88BCC5B94B83}" destId="{EEA9A83F-3FAE-421F-8F30-D377D54F2455}" srcOrd="6" destOrd="0" presId="urn:microsoft.com/office/officeart/2005/8/layout/default"/>
    <dgm:cxn modelId="{1E4D818B-C0F3-4876-ACAC-F0F450E6699B}" type="presParOf" srcId="{2184C386-5E99-4670-AF81-88BCC5B94B83}" destId="{A518B01B-22A3-4898-8CA1-0BD99F0A9D09}" srcOrd="7" destOrd="0" presId="urn:microsoft.com/office/officeart/2005/8/layout/default"/>
    <dgm:cxn modelId="{DABB5EAD-3FDA-4C59-A836-58FBC91EDA3F}" type="presParOf" srcId="{2184C386-5E99-4670-AF81-88BCC5B94B83}" destId="{4761F009-D673-44E2-AE82-E839DC827E5D}" srcOrd="8" destOrd="0" presId="urn:microsoft.com/office/officeart/2005/8/layout/default"/>
    <dgm:cxn modelId="{96FDB46D-2A27-43E0-A984-201B694C8C54}" type="presParOf" srcId="{2184C386-5E99-4670-AF81-88BCC5B94B83}" destId="{FAE653D9-E3EA-44E1-BC79-BFB6DCAC8D41}" srcOrd="9" destOrd="0" presId="urn:microsoft.com/office/officeart/2005/8/layout/default"/>
    <dgm:cxn modelId="{A59B65B3-F46A-4166-B3D8-D61D6AEBAF36}" type="presParOf" srcId="{2184C386-5E99-4670-AF81-88BCC5B94B83}" destId="{0F4250AB-5163-4F75-AB35-44A01CC33B4A}" srcOrd="10" destOrd="0" presId="urn:microsoft.com/office/officeart/2005/8/layout/default"/>
    <dgm:cxn modelId="{4B843481-E1C5-4790-8F10-F06E612BC650}" type="presParOf" srcId="{2184C386-5E99-4670-AF81-88BCC5B94B83}" destId="{120F3584-8740-4671-96CB-5A592C4AD701}" srcOrd="11" destOrd="0" presId="urn:microsoft.com/office/officeart/2005/8/layout/default"/>
    <dgm:cxn modelId="{2BA2CB78-61CF-489E-B472-D798B6AFD943}" type="presParOf" srcId="{2184C386-5E99-4670-AF81-88BCC5B94B83}" destId="{7994218F-A7CC-4375-BAFA-F300B984542B}" srcOrd="12" destOrd="0" presId="urn:microsoft.com/office/officeart/2005/8/layout/default"/>
    <dgm:cxn modelId="{901D0FC6-3977-463B-986C-BFC5BE163F95}" type="presParOf" srcId="{2184C386-5E99-4670-AF81-88BCC5B94B83}" destId="{AD15F08E-CC55-429A-974D-40F2516625FF}" srcOrd="13" destOrd="0" presId="urn:microsoft.com/office/officeart/2005/8/layout/default"/>
    <dgm:cxn modelId="{E272623E-8275-4468-B7CD-7482D40F00F0}" type="presParOf" srcId="{2184C386-5E99-4670-AF81-88BCC5B94B83}" destId="{C9BC3F95-2D3D-4F1F-B958-E1C107B7FFDE}" srcOrd="14" destOrd="0" presId="urn:microsoft.com/office/officeart/2005/8/layout/default"/>
    <dgm:cxn modelId="{6F40EEFC-9C99-4D69-97DE-ED0B4410BE6E}" type="presParOf" srcId="{2184C386-5E99-4670-AF81-88BCC5B94B83}" destId="{39318970-21EF-4598-BEC5-306DE455CB95}" srcOrd="15" destOrd="0" presId="urn:microsoft.com/office/officeart/2005/8/layout/default"/>
    <dgm:cxn modelId="{EF45970E-4180-402D-A783-ABBE48369AC6}" type="presParOf" srcId="{2184C386-5E99-4670-AF81-88BCC5B94B83}" destId="{39FA8BB1-F526-4051-B5E2-53CA7CDADE19}" srcOrd="16" destOrd="0" presId="urn:microsoft.com/office/officeart/2005/8/layout/default"/>
    <dgm:cxn modelId="{8C2F22AA-4EC2-43F8-85C8-E0F9F98BD36E}" type="presParOf" srcId="{2184C386-5E99-4670-AF81-88BCC5B94B83}" destId="{065062FA-474F-4873-9F06-C0CD45B71EFA}" srcOrd="17" destOrd="0" presId="urn:microsoft.com/office/officeart/2005/8/layout/default"/>
    <dgm:cxn modelId="{5744977A-EEB7-46D7-BB7D-24861531D741}" type="presParOf" srcId="{2184C386-5E99-4670-AF81-88BCC5B94B83}" destId="{395644A7-0121-4037-8919-45F77519EDE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3131B-2243-4710-913C-AC9A4FD082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1B0719-E85C-4678-A370-5751CFB71504}">
      <dgm:prSet/>
      <dgm:spPr/>
      <dgm:t>
        <a:bodyPr/>
        <a:lstStyle/>
        <a:p>
          <a:r>
            <a:rPr lang="en-US"/>
            <a:t>Traumatizing Factors</a:t>
          </a:r>
        </a:p>
      </dgm:t>
    </dgm:pt>
    <dgm:pt modelId="{5E53464E-7860-44D8-8C95-83D3E332DAEB}" type="parTrans" cxnId="{1929A113-51D4-421E-94BE-18EFF61BC011}">
      <dgm:prSet/>
      <dgm:spPr/>
      <dgm:t>
        <a:bodyPr/>
        <a:lstStyle/>
        <a:p>
          <a:endParaRPr lang="en-US"/>
        </a:p>
      </dgm:t>
    </dgm:pt>
    <dgm:pt modelId="{159664C0-C4CA-4088-BA6D-6A306BE498E2}" type="sibTrans" cxnId="{1929A113-51D4-421E-94BE-18EFF61BC011}">
      <dgm:prSet/>
      <dgm:spPr/>
      <dgm:t>
        <a:bodyPr/>
        <a:lstStyle/>
        <a:p>
          <a:endParaRPr lang="en-US"/>
        </a:p>
      </dgm:t>
    </dgm:pt>
    <dgm:pt modelId="{1ED91A64-A1EC-4E0E-B9FA-83A96FA8B4A5}">
      <dgm:prSet/>
      <dgm:spPr/>
      <dgm:t>
        <a:bodyPr/>
        <a:lstStyle/>
        <a:p>
          <a:r>
            <a:rPr lang="en-US" dirty="0"/>
            <a:t>Victims are forced to recount trauma at multiple stages in the case</a:t>
          </a:r>
        </a:p>
      </dgm:t>
    </dgm:pt>
    <dgm:pt modelId="{9668743A-4438-4837-9C23-A0B555C1489E}" type="parTrans" cxnId="{935CC978-CC3D-47C7-96E1-2BC91AC4BDAC}">
      <dgm:prSet/>
      <dgm:spPr/>
      <dgm:t>
        <a:bodyPr/>
        <a:lstStyle/>
        <a:p>
          <a:endParaRPr lang="en-US"/>
        </a:p>
      </dgm:t>
    </dgm:pt>
    <dgm:pt modelId="{C85B55E0-0E55-478D-A418-4D78E51999EC}" type="sibTrans" cxnId="{935CC978-CC3D-47C7-96E1-2BC91AC4BDAC}">
      <dgm:prSet/>
      <dgm:spPr/>
      <dgm:t>
        <a:bodyPr/>
        <a:lstStyle/>
        <a:p>
          <a:endParaRPr lang="en-US"/>
        </a:p>
      </dgm:t>
    </dgm:pt>
    <dgm:pt modelId="{6ADF4B84-BF69-49F8-9B85-7D454B7AFF6D}">
      <dgm:prSet/>
      <dgm:spPr/>
      <dgm:t>
        <a:bodyPr/>
        <a:lstStyle/>
        <a:p>
          <a:r>
            <a:rPr lang="en-US" dirty="0"/>
            <a:t>Cases can take many years to be resolved within the criminal justice system, leaving many forced to recount their trauma while trying to move on</a:t>
          </a:r>
        </a:p>
      </dgm:t>
    </dgm:pt>
    <dgm:pt modelId="{7D4267AC-BB0E-47D1-A91C-14A130C1FE97}" type="parTrans" cxnId="{F4BA231A-CEC1-474B-BF9E-EFFF51A8704D}">
      <dgm:prSet/>
      <dgm:spPr/>
      <dgm:t>
        <a:bodyPr/>
        <a:lstStyle/>
        <a:p>
          <a:endParaRPr lang="en-US"/>
        </a:p>
      </dgm:t>
    </dgm:pt>
    <dgm:pt modelId="{36E89162-BEA6-49F6-B3BF-1A4F52CF7C8D}" type="sibTrans" cxnId="{F4BA231A-CEC1-474B-BF9E-EFFF51A8704D}">
      <dgm:prSet/>
      <dgm:spPr/>
      <dgm:t>
        <a:bodyPr/>
        <a:lstStyle/>
        <a:p>
          <a:endParaRPr lang="en-US"/>
        </a:p>
      </dgm:t>
    </dgm:pt>
    <dgm:pt modelId="{F8994539-5DFA-4C73-9088-4B172BD36DFD}">
      <dgm:prSet/>
      <dgm:spPr/>
      <dgm:t>
        <a:bodyPr/>
        <a:lstStyle/>
        <a:p>
          <a:r>
            <a:rPr lang="en-US" dirty="0"/>
            <a:t>Victims face judgement by court officials and peers at every encounter with the CJS</a:t>
          </a:r>
        </a:p>
      </dgm:t>
    </dgm:pt>
    <dgm:pt modelId="{9F65CE38-8F41-44DF-9D57-931ECC046133}" type="parTrans" cxnId="{59003105-7FA9-41BA-81B2-E766792F42C9}">
      <dgm:prSet/>
      <dgm:spPr/>
      <dgm:t>
        <a:bodyPr/>
        <a:lstStyle/>
        <a:p>
          <a:endParaRPr lang="en-US"/>
        </a:p>
      </dgm:t>
    </dgm:pt>
    <dgm:pt modelId="{42EF6555-F377-4A3F-A07E-2B8A413D18A1}" type="sibTrans" cxnId="{59003105-7FA9-41BA-81B2-E766792F42C9}">
      <dgm:prSet/>
      <dgm:spPr/>
      <dgm:t>
        <a:bodyPr/>
        <a:lstStyle/>
        <a:p>
          <a:endParaRPr lang="en-US"/>
        </a:p>
      </dgm:t>
    </dgm:pt>
    <dgm:pt modelId="{671CD3FD-E739-43C8-B1A0-6CE2467AA00B}">
      <dgm:prSet/>
      <dgm:spPr/>
      <dgm:t>
        <a:bodyPr/>
        <a:lstStyle/>
        <a:p>
          <a:r>
            <a:rPr lang="en-US"/>
            <a:t>Victims required to face their offenders in bond hearings, trials, and sentencings</a:t>
          </a:r>
        </a:p>
      </dgm:t>
    </dgm:pt>
    <dgm:pt modelId="{622BD69B-4DC3-48FC-9EF3-F0CFD0776688}" type="parTrans" cxnId="{531F309A-6676-4102-9842-2EBC1D50E59F}">
      <dgm:prSet/>
      <dgm:spPr/>
      <dgm:t>
        <a:bodyPr/>
        <a:lstStyle/>
        <a:p>
          <a:endParaRPr lang="en-US"/>
        </a:p>
      </dgm:t>
    </dgm:pt>
    <dgm:pt modelId="{8183C24D-AF9F-4E60-9D42-840498BA3C4C}" type="sibTrans" cxnId="{531F309A-6676-4102-9842-2EBC1D50E59F}">
      <dgm:prSet/>
      <dgm:spPr/>
      <dgm:t>
        <a:bodyPr/>
        <a:lstStyle/>
        <a:p>
          <a:endParaRPr lang="en-US"/>
        </a:p>
      </dgm:t>
    </dgm:pt>
    <dgm:pt modelId="{67A1E7B2-1B9B-44A7-A036-2D4CE30782BA}">
      <dgm:prSet/>
      <dgm:spPr/>
      <dgm:t>
        <a:bodyPr/>
        <a:lstStyle/>
        <a:p>
          <a:r>
            <a:rPr lang="en-US" dirty="0"/>
            <a:t>A call to a victim from the prosecutor’s office may instantly trigger trauma</a:t>
          </a:r>
        </a:p>
      </dgm:t>
    </dgm:pt>
    <dgm:pt modelId="{D16972EA-7BA5-4F06-8CA6-C4D472431B85}" type="parTrans" cxnId="{A81E7C78-C6A9-4A35-BEAE-649993C51663}">
      <dgm:prSet/>
      <dgm:spPr/>
      <dgm:t>
        <a:bodyPr/>
        <a:lstStyle/>
        <a:p>
          <a:endParaRPr lang="en-US"/>
        </a:p>
      </dgm:t>
    </dgm:pt>
    <dgm:pt modelId="{22FA9168-D215-450C-9B68-351E8D1B4D9C}" type="sibTrans" cxnId="{A81E7C78-C6A9-4A35-BEAE-649993C51663}">
      <dgm:prSet/>
      <dgm:spPr/>
      <dgm:t>
        <a:bodyPr/>
        <a:lstStyle/>
        <a:p>
          <a:endParaRPr lang="en-US"/>
        </a:p>
      </dgm:t>
    </dgm:pt>
    <dgm:pt modelId="{D4677959-6D9B-482D-A6BB-77C3D1284F0B}" type="pres">
      <dgm:prSet presAssocID="{6F73131B-2243-4710-913C-AC9A4FD082C8}" presName="linear" presStyleCnt="0">
        <dgm:presLayoutVars>
          <dgm:animLvl val="lvl"/>
          <dgm:resizeHandles val="exact"/>
        </dgm:presLayoutVars>
      </dgm:prSet>
      <dgm:spPr/>
    </dgm:pt>
    <dgm:pt modelId="{AF9B23B2-A27F-41AA-BCE3-3989C5E1B60B}" type="pres">
      <dgm:prSet presAssocID="{AA1B0719-E85C-4678-A370-5751CFB71504}" presName="parentText" presStyleLbl="node1" presStyleIdx="0" presStyleCnt="1">
        <dgm:presLayoutVars>
          <dgm:chMax val="0"/>
          <dgm:bulletEnabled val="1"/>
        </dgm:presLayoutVars>
      </dgm:prSet>
      <dgm:spPr/>
    </dgm:pt>
    <dgm:pt modelId="{1D051196-EBF3-4062-AE7B-F2DBF8702AD4}" type="pres">
      <dgm:prSet presAssocID="{AA1B0719-E85C-4678-A370-5751CFB71504}" presName="childText" presStyleLbl="revTx" presStyleIdx="0" presStyleCnt="1">
        <dgm:presLayoutVars>
          <dgm:bulletEnabled val="1"/>
        </dgm:presLayoutVars>
      </dgm:prSet>
      <dgm:spPr/>
    </dgm:pt>
  </dgm:ptLst>
  <dgm:cxnLst>
    <dgm:cxn modelId="{59003105-7FA9-41BA-81B2-E766792F42C9}" srcId="{AA1B0719-E85C-4678-A370-5751CFB71504}" destId="{F8994539-5DFA-4C73-9088-4B172BD36DFD}" srcOrd="3" destOrd="0" parTransId="{9F65CE38-8F41-44DF-9D57-931ECC046133}" sibTransId="{42EF6555-F377-4A3F-A07E-2B8A413D18A1}"/>
    <dgm:cxn modelId="{1929A113-51D4-421E-94BE-18EFF61BC011}" srcId="{6F73131B-2243-4710-913C-AC9A4FD082C8}" destId="{AA1B0719-E85C-4678-A370-5751CFB71504}" srcOrd="0" destOrd="0" parTransId="{5E53464E-7860-44D8-8C95-83D3E332DAEB}" sibTransId="{159664C0-C4CA-4088-BA6D-6A306BE498E2}"/>
    <dgm:cxn modelId="{F4BA231A-CEC1-474B-BF9E-EFFF51A8704D}" srcId="{AA1B0719-E85C-4678-A370-5751CFB71504}" destId="{6ADF4B84-BF69-49F8-9B85-7D454B7AFF6D}" srcOrd="2" destOrd="0" parTransId="{7D4267AC-BB0E-47D1-A91C-14A130C1FE97}" sibTransId="{36E89162-BEA6-49F6-B3BF-1A4F52CF7C8D}"/>
    <dgm:cxn modelId="{00C61434-F5A4-454C-A855-2CCD5A279DB6}" type="presOf" srcId="{671CD3FD-E739-43C8-B1A0-6CE2467AA00B}" destId="{1D051196-EBF3-4062-AE7B-F2DBF8702AD4}" srcOrd="0" destOrd="4" presId="urn:microsoft.com/office/officeart/2005/8/layout/vList2"/>
    <dgm:cxn modelId="{A81E7C78-C6A9-4A35-BEAE-649993C51663}" srcId="{AA1B0719-E85C-4678-A370-5751CFB71504}" destId="{67A1E7B2-1B9B-44A7-A036-2D4CE30782BA}" srcOrd="1" destOrd="0" parTransId="{D16972EA-7BA5-4F06-8CA6-C4D472431B85}" sibTransId="{22FA9168-D215-450C-9B68-351E8D1B4D9C}"/>
    <dgm:cxn modelId="{935CC978-CC3D-47C7-96E1-2BC91AC4BDAC}" srcId="{AA1B0719-E85C-4678-A370-5751CFB71504}" destId="{1ED91A64-A1EC-4E0E-B9FA-83A96FA8B4A5}" srcOrd="0" destOrd="0" parTransId="{9668743A-4438-4837-9C23-A0B555C1489E}" sibTransId="{C85B55E0-0E55-478D-A418-4D78E51999EC}"/>
    <dgm:cxn modelId="{531F309A-6676-4102-9842-2EBC1D50E59F}" srcId="{AA1B0719-E85C-4678-A370-5751CFB71504}" destId="{671CD3FD-E739-43C8-B1A0-6CE2467AA00B}" srcOrd="4" destOrd="0" parTransId="{622BD69B-4DC3-48FC-9EF3-F0CFD0776688}" sibTransId="{8183C24D-AF9F-4E60-9D42-840498BA3C4C}"/>
    <dgm:cxn modelId="{EB72D2B7-977D-434E-9DF1-391251AB5217}" type="presOf" srcId="{1ED91A64-A1EC-4E0E-B9FA-83A96FA8B4A5}" destId="{1D051196-EBF3-4062-AE7B-F2DBF8702AD4}" srcOrd="0" destOrd="0" presId="urn:microsoft.com/office/officeart/2005/8/layout/vList2"/>
    <dgm:cxn modelId="{EA4530C1-827D-42F4-A2F2-80D6304C10AB}" type="presOf" srcId="{6ADF4B84-BF69-49F8-9B85-7D454B7AFF6D}" destId="{1D051196-EBF3-4062-AE7B-F2DBF8702AD4}" srcOrd="0" destOrd="2" presId="urn:microsoft.com/office/officeart/2005/8/layout/vList2"/>
    <dgm:cxn modelId="{CC53F9C5-19F3-472D-9676-559595CD8475}" type="presOf" srcId="{67A1E7B2-1B9B-44A7-A036-2D4CE30782BA}" destId="{1D051196-EBF3-4062-AE7B-F2DBF8702AD4}" srcOrd="0" destOrd="1" presId="urn:microsoft.com/office/officeart/2005/8/layout/vList2"/>
    <dgm:cxn modelId="{6872EBC9-F8CC-4AB9-A717-F215CD2D328C}" type="presOf" srcId="{F8994539-5DFA-4C73-9088-4B172BD36DFD}" destId="{1D051196-EBF3-4062-AE7B-F2DBF8702AD4}" srcOrd="0" destOrd="3" presId="urn:microsoft.com/office/officeart/2005/8/layout/vList2"/>
    <dgm:cxn modelId="{C54CC5E4-341A-47AF-B98C-C8B963BF7A91}" type="presOf" srcId="{6F73131B-2243-4710-913C-AC9A4FD082C8}" destId="{D4677959-6D9B-482D-A6BB-77C3D1284F0B}" srcOrd="0" destOrd="0" presId="urn:microsoft.com/office/officeart/2005/8/layout/vList2"/>
    <dgm:cxn modelId="{545B2EF4-3EE2-47CE-92BC-72F27A67AD9E}" type="presOf" srcId="{AA1B0719-E85C-4678-A370-5751CFB71504}" destId="{AF9B23B2-A27F-41AA-BCE3-3989C5E1B60B}" srcOrd="0" destOrd="0" presId="urn:microsoft.com/office/officeart/2005/8/layout/vList2"/>
    <dgm:cxn modelId="{4EC5BB54-73E5-42FF-B556-CA005B66A955}" type="presParOf" srcId="{D4677959-6D9B-482D-A6BB-77C3D1284F0B}" destId="{AF9B23B2-A27F-41AA-BCE3-3989C5E1B60B}" srcOrd="0" destOrd="0" presId="urn:microsoft.com/office/officeart/2005/8/layout/vList2"/>
    <dgm:cxn modelId="{92F539CC-6FD8-494D-AFE8-06E2649A19D9}" type="presParOf" srcId="{D4677959-6D9B-482D-A6BB-77C3D1284F0B}" destId="{1D051196-EBF3-4062-AE7B-F2DBF8702AD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66D6E-A76F-4D2A-815A-FA60012616E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4F1ECB0-61AA-4CF0-8E7D-334B6EE7ECB1}">
      <dgm:prSet phldrT="[Text]"/>
      <dgm:spPr/>
      <dgm:t>
        <a:bodyPr/>
        <a:lstStyle/>
        <a:p>
          <a:r>
            <a:rPr lang="en-US" dirty="0"/>
            <a:t>Initial Trauma</a:t>
          </a:r>
        </a:p>
      </dgm:t>
    </dgm:pt>
    <dgm:pt modelId="{61BBE65C-925F-4959-92B2-F478D9A9647C}" type="parTrans" cxnId="{0BB1F661-7715-4349-BC0C-9E2A8CF34BF9}">
      <dgm:prSet/>
      <dgm:spPr/>
      <dgm:t>
        <a:bodyPr/>
        <a:lstStyle/>
        <a:p>
          <a:endParaRPr lang="en-US"/>
        </a:p>
      </dgm:t>
    </dgm:pt>
    <dgm:pt modelId="{AD598069-9AB1-461B-8D13-E95A61F0D53B}" type="sibTrans" cxnId="{0BB1F661-7715-4349-BC0C-9E2A8CF34BF9}">
      <dgm:prSet/>
      <dgm:spPr/>
      <dgm:t>
        <a:bodyPr/>
        <a:lstStyle/>
        <a:p>
          <a:endParaRPr lang="en-US"/>
        </a:p>
      </dgm:t>
    </dgm:pt>
    <dgm:pt modelId="{94349C3C-FC53-482D-9BB3-F18BD9BEA631}">
      <dgm:prSet phldrT="[Text]"/>
      <dgm:spPr/>
      <dgm:t>
        <a:bodyPr/>
        <a:lstStyle/>
        <a:p>
          <a:r>
            <a:rPr lang="en-US" dirty="0"/>
            <a:t>Law Enforcement Interviews</a:t>
          </a:r>
        </a:p>
      </dgm:t>
    </dgm:pt>
    <dgm:pt modelId="{B68297C7-4220-43F9-BE07-A587B2AF91A4}" type="parTrans" cxnId="{78ADFDF9-8784-4F42-A916-65985EF85624}">
      <dgm:prSet/>
      <dgm:spPr/>
      <dgm:t>
        <a:bodyPr/>
        <a:lstStyle/>
        <a:p>
          <a:endParaRPr lang="en-US"/>
        </a:p>
      </dgm:t>
    </dgm:pt>
    <dgm:pt modelId="{3BC4ACDB-BA87-4BBA-B287-643B185175F3}" type="sibTrans" cxnId="{78ADFDF9-8784-4F42-A916-65985EF85624}">
      <dgm:prSet/>
      <dgm:spPr/>
      <dgm:t>
        <a:bodyPr/>
        <a:lstStyle/>
        <a:p>
          <a:endParaRPr lang="en-US"/>
        </a:p>
      </dgm:t>
    </dgm:pt>
    <dgm:pt modelId="{6A1B9A2F-0D88-43B4-A44C-FDEB2E2B792B}">
      <dgm:prSet phldrT="[Text]"/>
      <dgm:spPr/>
      <dgm:t>
        <a:bodyPr/>
        <a:lstStyle/>
        <a:p>
          <a:r>
            <a:rPr lang="en-US" dirty="0"/>
            <a:t>Bond Hearings</a:t>
          </a:r>
        </a:p>
      </dgm:t>
    </dgm:pt>
    <dgm:pt modelId="{12B65100-9F28-439F-AA20-6E86C198B495}" type="parTrans" cxnId="{58F487A8-868E-4568-8DBB-507F76C8CB92}">
      <dgm:prSet/>
      <dgm:spPr/>
      <dgm:t>
        <a:bodyPr/>
        <a:lstStyle/>
        <a:p>
          <a:endParaRPr lang="en-US"/>
        </a:p>
      </dgm:t>
    </dgm:pt>
    <dgm:pt modelId="{73F84462-B4E4-4D09-AC6E-FFC5CDBE8047}" type="sibTrans" cxnId="{58F487A8-868E-4568-8DBB-507F76C8CB92}">
      <dgm:prSet/>
      <dgm:spPr/>
      <dgm:t>
        <a:bodyPr/>
        <a:lstStyle/>
        <a:p>
          <a:endParaRPr lang="en-US"/>
        </a:p>
      </dgm:t>
    </dgm:pt>
    <dgm:pt modelId="{4AFCFE12-6E36-4760-AE72-B5073BCFCA1D}">
      <dgm:prSet phldrT="[Text]"/>
      <dgm:spPr/>
      <dgm:t>
        <a:bodyPr/>
        <a:lstStyle/>
        <a:p>
          <a:r>
            <a:rPr lang="en-US" dirty="0"/>
            <a:t>Grand Jury Hearings</a:t>
          </a:r>
        </a:p>
      </dgm:t>
    </dgm:pt>
    <dgm:pt modelId="{50D047C5-A623-45A6-8D9E-AD1872669454}" type="parTrans" cxnId="{A6B6588E-216F-45F3-8DC6-2464041438F4}">
      <dgm:prSet/>
      <dgm:spPr/>
      <dgm:t>
        <a:bodyPr/>
        <a:lstStyle/>
        <a:p>
          <a:endParaRPr lang="en-US"/>
        </a:p>
      </dgm:t>
    </dgm:pt>
    <dgm:pt modelId="{3DCF3D17-4A67-464F-81F3-7BE50EE16CE3}" type="sibTrans" cxnId="{A6B6588E-216F-45F3-8DC6-2464041438F4}">
      <dgm:prSet/>
      <dgm:spPr/>
      <dgm:t>
        <a:bodyPr/>
        <a:lstStyle/>
        <a:p>
          <a:endParaRPr lang="en-US"/>
        </a:p>
      </dgm:t>
    </dgm:pt>
    <dgm:pt modelId="{A506BBEC-769D-4918-B97D-AAF4959823A1}">
      <dgm:prSet phldrT="[Text]"/>
      <dgm:spPr/>
      <dgm:t>
        <a:bodyPr/>
        <a:lstStyle/>
        <a:p>
          <a:r>
            <a:rPr lang="en-US" dirty="0"/>
            <a:t>Depositions</a:t>
          </a:r>
        </a:p>
      </dgm:t>
    </dgm:pt>
    <dgm:pt modelId="{FBBAFA53-A8D4-4AC8-A212-38F167DE2F9D}" type="parTrans" cxnId="{10AA4394-5D14-42DF-9784-A74D7EF8F9BC}">
      <dgm:prSet/>
      <dgm:spPr/>
      <dgm:t>
        <a:bodyPr/>
        <a:lstStyle/>
        <a:p>
          <a:endParaRPr lang="en-US"/>
        </a:p>
      </dgm:t>
    </dgm:pt>
    <dgm:pt modelId="{132EDD23-527D-45FA-8762-71DC2AA1777B}" type="sibTrans" cxnId="{10AA4394-5D14-42DF-9784-A74D7EF8F9BC}">
      <dgm:prSet/>
      <dgm:spPr/>
      <dgm:t>
        <a:bodyPr/>
        <a:lstStyle/>
        <a:p>
          <a:endParaRPr lang="en-US"/>
        </a:p>
      </dgm:t>
    </dgm:pt>
    <dgm:pt modelId="{954CE129-34EF-4C69-BDC4-DD3E30265573}">
      <dgm:prSet phldrT="[Text]"/>
      <dgm:spPr/>
      <dgm:t>
        <a:bodyPr/>
        <a:lstStyle/>
        <a:p>
          <a:r>
            <a:rPr lang="en-US" dirty="0"/>
            <a:t>Trials</a:t>
          </a:r>
        </a:p>
      </dgm:t>
    </dgm:pt>
    <dgm:pt modelId="{A4CA1028-A849-4746-9EFF-498C1D9CE329}" type="parTrans" cxnId="{5AC721EC-E104-4915-8494-AB82E6E8D1E7}">
      <dgm:prSet/>
      <dgm:spPr/>
      <dgm:t>
        <a:bodyPr/>
        <a:lstStyle/>
        <a:p>
          <a:endParaRPr lang="en-US"/>
        </a:p>
      </dgm:t>
    </dgm:pt>
    <dgm:pt modelId="{8BD547C3-46C2-4B92-96C9-514479C4EC67}" type="sibTrans" cxnId="{5AC721EC-E104-4915-8494-AB82E6E8D1E7}">
      <dgm:prSet/>
      <dgm:spPr/>
      <dgm:t>
        <a:bodyPr/>
        <a:lstStyle/>
        <a:p>
          <a:endParaRPr lang="en-US"/>
        </a:p>
      </dgm:t>
    </dgm:pt>
    <dgm:pt modelId="{C643A31C-3509-4347-8C47-FB4356876A49}">
      <dgm:prSet phldrT="[Text]"/>
      <dgm:spPr/>
      <dgm:t>
        <a:bodyPr/>
        <a:lstStyle/>
        <a:p>
          <a:r>
            <a:rPr lang="en-US" dirty="0"/>
            <a:t>Sentencings</a:t>
          </a:r>
        </a:p>
      </dgm:t>
    </dgm:pt>
    <dgm:pt modelId="{E7EC28B1-02EB-47C9-82C6-8097DECBB2F6}" type="parTrans" cxnId="{50E9BC9D-C523-4EA5-94A7-56900BA6CE72}">
      <dgm:prSet/>
      <dgm:spPr/>
      <dgm:t>
        <a:bodyPr/>
        <a:lstStyle/>
        <a:p>
          <a:endParaRPr lang="en-US"/>
        </a:p>
      </dgm:t>
    </dgm:pt>
    <dgm:pt modelId="{B6FAA1D7-492E-4361-B8FC-F770E1E48CF7}" type="sibTrans" cxnId="{50E9BC9D-C523-4EA5-94A7-56900BA6CE72}">
      <dgm:prSet/>
      <dgm:spPr/>
      <dgm:t>
        <a:bodyPr/>
        <a:lstStyle/>
        <a:p>
          <a:endParaRPr lang="en-US"/>
        </a:p>
      </dgm:t>
    </dgm:pt>
    <dgm:pt modelId="{EF1BD3FD-D61D-42D7-A74E-302EC6E67E82}" type="pres">
      <dgm:prSet presAssocID="{88466D6E-A76F-4D2A-815A-FA60012616E3}" presName="Name0" presStyleCnt="0">
        <dgm:presLayoutVars>
          <dgm:chMax val="1"/>
          <dgm:chPref val="1"/>
          <dgm:dir/>
          <dgm:animOne val="branch"/>
          <dgm:animLvl val="lvl"/>
        </dgm:presLayoutVars>
      </dgm:prSet>
      <dgm:spPr/>
    </dgm:pt>
    <dgm:pt modelId="{6E34595C-639E-4ACA-BAB1-A0D04CC5254B}" type="pres">
      <dgm:prSet presAssocID="{14F1ECB0-61AA-4CF0-8E7D-334B6EE7ECB1}" presName="Parent" presStyleLbl="node0" presStyleIdx="0" presStyleCnt="1">
        <dgm:presLayoutVars>
          <dgm:chMax val="6"/>
          <dgm:chPref val="6"/>
        </dgm:presLayoutVars>
      </dgm:prSet>
      <dgm:spPr/>
    </dgm:pt>
    <dgm:pt modelId="{A1834BF0-3565-4882-8C2C-A0128B1D1C5F}" type="pres">
      <dgm:prSet presAssocID="{94349C3C-FC53-482D-9BB3-F18BD9BEA631}" presName="Accent1" presStyleCnt="0"/>
      <dgm:spPr/>
    </dgm:pt>
    <dgm:pt modelId="{0FE08F85-D74C-4845-8E28-D173CB470A0B}" type="pres">
      <dgm:prSet presAssocID="{94349C3C-FC53-482D-9BB3-F18BD9BEA631}" presName="Accent" presStyleLbl="bgShp" presStyleIdx="0" presStyleCnt="6"/>
      <dgm:spPr/>
    </dgm:pt>
    <dgm:pt modelId="{1510A2DE-81B8-4AC6-B547-14BE63F88233}" type="pres">
      <dgm:prSet presAssocID="{94349C3C-FC53-482D-9BB3-F18BD9BEA631}" presName="Child1" presStyleLbl="node1" presStyleIdx="0" presStyleCnt="6">
        <dgm:presLayoutVars>
          <dgm:chMax val="0"/>
          <dgm:chPref val="0"/>
          <dgm:bulletEnabled val="1"/>
        </dgm:presLayoutVars>
      </dgm:prSet>
      <dgm:spPr/>
    </dgm:pt>
    <dgm:pt modelId="{B7A8632F-D795-477B-94DE-300787C12566}" type="pres">
      <dgm:prSet presAssocID="{6A1B9A2F-0D88-43B4-A44C-FDEB2E2B792B}" presName="Accent2" presStyleCnt="0"/>
      <dgm:spPr/>
    </dgm:pt>
    <dgm:pt modelId="{F43AF38E-48D4-4C9F-BDC1-A6F8D7CDB0C5}" type="pres">
      <dgm:prSet presAssocID="{6A1B9A2F-0D88-43B4-A44C-FDEB2E2B792B}" presName="Accent" presStyleLbl="bgShp" presStyleIdx="1" presStyleCnt="6"/>
      <dgm:spPr/>
    </dgm:pt>
    <dgm:pt modelId="{83C2C87A-23E6-4954-B7D9-1E0790DA48B0}" type="pres">
      <dgm:prSet presAssocID="{6A1B9A2F-0D88-43B4-A44C-FDEB2E2B792B}" presName="Child2" presStyleLbl="node1" presStyleIdx="1" presStyleCnt="6">
        <dgm:presLayoutVars>
          <dgm:chMax val="0"/>
          <dgm:chPref val="0"/>
          <dgm:bulletEnabled val="1"/>
        </dgm:presLayoutVars>
      </dgm:prSet>
      <dgm:spPr/>
    </dgm:pt>
    <dgm:pt modelId="{015B88B1-FCE2-46BD-8CAC-B041E948AB58}" type="pres">
      <dgm:prSet presAssocID="{4AFCFE12-6E36-4760-AE72-B5073BCFCA1D}" presName="Accent3" presStyleCnt="0"/>
      <dgm:spPr/>
    </dgm:pt>
    <dgm:pt modelId="{5F5BB351-E097-4D20-A850-1F958DB319D5}" type="pres">
      <dgm:prSet presAssocID="{4AFCFE12-6E36-4760-AE72-B5073BCFCA1D}" presName="Accent" presStyleLbl="bgShp" presStyleIdx="2" presStyleCnt="6"/>
      <dgm:spPr/>
    </dgm:pt>
    <dgm:pt modelId="{BF80DB45-2618-4326-85D2-105E63186A6A}" type="pres">
      <dgm:prSet presAssocID="{4AFCFE12-6E36-4760-AE72-B5073BCFCA1D}" presName="Child3" presStyleLbl="node1" presStyleIdx="2" presStyleCnt="6">
        <dgm:presLayoutVars>
          <dgm:chMax val="0"/>
          <dgm:chPref val="0"/>
          <dgm:bulletEnabled val="1"/>
        </dgm:presLayoutVars>
      </dgm:prSet>
      <dgm:spPr/>
    </dgm:pt>
    <dgm:pt modelId="{CDFC3C1A-CFFF-47FF-9472-251893545860}" type="pres">
      <dgm:prSet presAssocID="{A506BBEC-769D-4918-B97D-AAF4959823A1}" presName="Accent4" presStyleCnt="0"/>
      <dgm:spPr/>
    </dgm:pt>
    <dgm:pt modelId="{41233D6D-B249-4327-A4E6-FCBC124A6DB8}" type="pres">
      <dgm:prSet presAssocID="{A506BBEC-769D-4918-B97D-AAF4959823A1}" presName="Accent" presStyleLbl="bgShp" presStyleIdx="3" presStyleCnt="6"/>
      <dgm:spPr/>
    </dgm:pt>
    <dgm:pt modelId="{5A2CE3A2-C973-4F86-8F32-2F7620161C20}" type="pres">
      <dgm:prSet presAssocID="{A506BBEC-769D-4918-B97D-AAF4959823A1}" presName="Child4" presStyleLbl="node1" presStyleIdx="3" presStyleCnt="6">
        <dgm:presLayoutVars>
          <dgm:chMax val="0"/>
          <dgm:chPref val="0"/>
          <dgm:bulletEnabled val="1"/>
        </dgm:presLayoutVars>
      </dgm:prSet>
      <dgm:spPr/>
    </dgm:pt>
    <dgm:pt modelId="{13995C2D-25E1-44E8-87C2-130FC84A8C93}" type="pres">
      <dgm:prSet presAssocID="{954CE129-34EF-4C69-BDC4-DD3E30265573}" presName="Accent5" presStyleCnt="0"/>
      <dgm:spPr/>
    </dgm:pt>
    <dgm:pt modelId="{42F9465E-9F3B-4ABC-B0F6-4D3B6C9007CF}" type="pres">
      <dgm:prSet presAssocID="{954CE129-34EF-4C69-BDC4-DD3E30265573}" presName="Accent" presStyleLbl="bgShp" presStyleIdx="4" presStyleCnt="6"/>
      <dgm:spPr/>
    </dgm:pt>
    <dgm:pt modelId="{49F24686-6C48-48C3-B478-F9FA3C94E07F}" type="pres">
      <dgm:prSet presAssocID="{954CE129-34EF-4C69-BDC4-DD3E30265573}" presName="Child5" presStyleLbl="node1" presStyleIdx="4" presStyleCnt="6">
        <dgm:presLayoutVars>
          <dgm:chMax val="0"/>
          <dgm:chPref val="0"/>
          <dgm:bulletEnabled val="1"/>
        </dgm:presLayoutVars>
      </dgm:prSet>
      <dgm:spPr/>
    </dgm:pt>
    <dgm:pt modelId="{4AF8C535-3394-48D1-AEC1-7B1B67CF8CFE}" type="pres">
      <dgm:prSet presAssocID="{C643A31C-3509-4347-8C47-FB4356876A49}" presName="Accent6" presStyleCnt="0"/>
      <dgm:spPr/>
    </dgm:pt>
    <dgm:pt modelId="{438B8C65-4F55-4D9F-81F4-02283F5E2435}" type="pres">
      <dgm:prSet presAssocID="{C643A31C-3509-4347-8C47-FB4356876A49}" presName="Accent" presStyleLbl="bgShp" presStyleIdx="5" presStyleCnt="6"/>
      <dgm:spPr/>
    </dgm:pt>
    <dgm:pt modelId="{21D1A251-6F00-4BFE-A4BD-FD0910C2BC29}" type="pres">
      <dgm:prSet presAssocID="{C643A31C-3509-4347-8C47-FB4356876A49}" presName="Child6" presStyleLbl="node1" presStyleIdx="5" presStyleCnt="6">
        <dgm:presLayoutVars>
          <dgm:chMax val="0"/>
          <dgm:chPref val="0"/>
          <dgm:bulletEnabled val="1"/>
        </dgm:presLayoutVars>
      </dgm:prSet>
      <dgm:spPr/>
    </dgm:pt>
  </dgm:ptLst>
  <dgm:cxnLst>
    <dgm:cxn modelId="{386F6A02-4F7D-4D4E-BE14-68BFCC7B6A0B}" type="presOf" srcId="{6A1B9A2F-0D88-43B4-A44C-FDEB2E2B792B}" destId="{83C2C87A-23E6-4954-B7D9-1E0790DA48B0}" srcOrd="0" destOrd="0" presId="urn:microsoft.com/office/officeart/2011/layout/HexagonRadial"/>
    <dgm:cxn modelId="{1A5BCF0F-DD77-4FF2-9B13-8FA968D58052}" type="presOf" srcId="{C643A31C-3509-4347-8C47-FB4356876A49}" destId="{21D1A251-6F00-4BFE-A4BD-FD0910C2BC29}" srcOrd="0" destOrd="0" presId="urn:microsoft.com/office/officeart/2011/layout/HexagonRadial"/>
    <dgm:cxn modelId="{3F1CD214-AE5B-4900-B671-9D50CC5D1563}" type="presOf" srcId="{4AFCFE12-6E36-4760-AE72-B5073BCFCA1D}" destId="{BF80DB45-2618-4326-85D2-105E63186A6A}" srcOrd="0" destOrd="0" presId="urn:microsoft.com/office/officeart/2011/layout/HexagonRadial"/>
    <dgm:cxn modelId="{DEF23125-92BE-4258-859F-45EF951D75C8}" type="presOf" srcId="{A506BBEC-769D-4918-B97D-AAF4959823A1}" destId="{5A2CE3A2-C973-4F86-8F32-2F7620161C20}" srcOrd="0" destOrd="0" presId="urn:microsoft.com/office/officeart/2011/layout/HexagonRadial"/>
    <dgm:cxn modelId="{0BB1F661-7715-4349-BC0C-9E2A8CF34BF9}" srcId="{88466D6E-A76F-4D2A-815A-FA60012616E3}" destId="{14F1ECB0-61AA-4CF0-8E7D-334B6EE7ECB1}" srcOrd="0" destOrd="0" parTransId="{61BBE65C-925F-4959-92B2-F478D9A9647C}" sibTransId="{AD598069-9AB1-461B-8D13-E95A61F0D53B}"/>
    <dgm:cxn modelId="{A6B6588E-216F-45F3-8DC6-2464041438F4}" srcId="{14F1ECB0-61AA-4CF0-8E7D-334B6EE7ECB1}" destId="{4AFCFE12-6E36-4760-AE72-B5073BCFCA1D}" srcOrd="2" destOrd="0" parTransId="{50D047C5-A623-45A6-8D9E-AD1872669454}" sibTransId="{3DCF3D17-4A67-464F-81F3-7BE50EE16CE3}"/>
    <dgm:cxn modelId="{10AA4394-5D14-42DF-9784-A74D7EF8F9BC}" srcId="{14F1ECB0-61AA-4CF0-8E7D-334B6EE7ECB1}" destId="{A506BBEC-769D-4918-B97D-AAF4959823A1}" srcOrd="3" destOrd="0" parTransId="{FBBAFA53-A8D4-4AC8-A212-38F167DE2F9D}" sibTransId="{132EDD23-527D-45FA-8762-71DC2AA1777B}"/>
    <dgm:cxn modelId="{50E9BC9D-C523-4EA5-94A7-56900BA6CE72}" srcId="{14F1ECB0-61AA-4CF0-8E7D-334B6EE7ECB1}" destId="{C643A31C-3509-4347-8C47-FB4356876A49}" srcOrd="5" destOrd="0" parTransId="{E7EC28B1-02EB-47C9-82C6-8097DECBB2F6}" sibTransId="{B6FAA1D7-492E-4361-B8FC-F770E1E48CF7}"/>
    <dgm:cxn modelId="{58F487A8-868E-4568-8DBB-507F76C8CB92}" srcId="{14F1ECB0-61AA-4CF0-8E7D-334B6EE7ECB1}" destId="{6A1B9A2F-0D88-43B4-A44C-FDEB2E2B792B}" srcOrd="1" destOrd="0" parTransId="{12B65100-9F28-439F-AA20-6E86C198B495}" sibTransId="{73F84462-B4E4-4D09-AC6E-FFC5CDBE8047}"/>
    <dgm:cxn modelId="{3C01F3C5-7BB5-473D-B5E9-35FD55C0CF14}" type="presOf" srcId="{88466D6E-A76F-4D2A-815A-FA60012616E3}" destId="{EF1BD3FD-D61D-42D7-A74E-302EC6E67E82}" srcOrd="0" destOrd="0" presId="urn:microsoft.com/office/officeart/2011/layout/HexagonRadial"/>
    <dgm:cxn modelId="{258BA9C9-F3C6-4F63-94CD-519C36B9B79E}" type="presOf" srcId="{14F1ECB0-61AA-4CF0-8E7D-334B6EE7ECB1}" destId="{6E34595C-639E-4ACA-BAB1-A0D04CC5254B}" srcOrd="0" destOrd="0" presId="urn:microsoft.com/office/officeart/2011/layout/HexagonRadial"/>
    <dgm:cxn modelId="{E249A5E0-9CBC-4349-B7AF-BD0B39185CE9}" type="presOf" srcId="{94349C3C-FC53-482D-9BB3-F18BD9BEA631}" destId="{1510A2DE-81B8-4AC6-B547-14BE63F88233}" srcOrd="0" destOrd="0" presId="urn:microsoft.com/office/officeart/2011/layout/HexagonRadial"/>
    <dgm:cxn modelId="{5AC721EC-E104-4915-8494-AB82E6E8D1E7}" srcId="{14F1ECB0-61AA-4CF0-8E7D-334B6EE7ECB1}" destId="{954CE129-34EF-4C69-BDC4-DD3E30265573}" srcOrd="4" destOrd="0" parTransId="{A4CA1028-A849-4746-9EFF-498C1D9CE329}" sibTransId="{8BD547C3-46C2-4B92-96C9-514479C4EC67}"/>
    <dgm:cxn modelId="{2FEA21EC-F71A-46BC-AD99-23CC348C6C24}" type="presOf" srcId="{954CE129-34EF-4C69-BDC4-DD3E30265573}" destId="{49F24686-6C48-48C3-B478-F9FA3C94E07F}" srcOrd="0" destOrd="0" presId="urn:microsoft.com/office/officeart/2011/layout/HexagonRadial"/>
    <dgm:cxn modelId="{78ADFDF9-8784-4F42-A916-65985EF85624}" srcId="{14F1ECB0-61AA-4CF0-8E7D-334B6EE7ECB1}" destId="{94349C3C-FC53-482D-9BB3-F18BD9BEA631}" srcOrd="0" destOrd="0" parTransId="{B68297C7-4220-43F9-BE07-A587B2AF91A4}" sibTransId="{3BC4ACDB-BA87-4BBA-B287-643B185175F3}"/>
    <dgm:cxn modelId="{CC44D91C-FF15-4AE3-BD8A-5712A0EE505B}" type="presParOf" srcId="{EF1BD3FD-D61D-42D7-A74E-302EC6E67E82}" destId="{6E34595C-639E-4ACA-BAB1-A0D04CC5254B}" srcOrd="0" destOrd="0" presId="urn:microsoft.com/office/officeart/2011/layout/HexagonRadial"/>
    <dgm:cxn modelId="{F117ADB9-EF40-4D93-AECA-B81E99DD8792}" type="presParOf" srcId="{EF1BD3FD-D61D-42D7-A74E-302EC6E67E82}" destId="{A1834BF0-3565-4882-8C2C-A0128B1D1C5F}" srcOrd="1" destOrd="0" presId="urn:microsoft.com/office/officeart/2011/layout/HexagonRadial"/>
    <dgm:cxn modelId="{2C6B5C86-6B83-4713-9CBC-3C5C7D8261F9}" type="presParOf" srcId="{A1834BF0-3565-4882-8C2C-A0128B1D1C5F}" destId="{0FE08F85-D74C-4845-8E28-D173CB470A0B}" srcOrd="0" destOrd="0" presId="urn:microsoft.com/office/officeart/2011/layout/HexagonRadial"/>
    <dgm:cxn modelId="{F562A329-9CBB-42F7-A87C-90A27142C4E7}" type="presParOf" srcId="{EF1BD3FD-D61D-42D7-A74E-302EC6E67E82}" destId="{1510A2DE-81B8-4AC6-B547-14BE63F88233}" srcOrd="2" destOrd="0" presId="urn:microsoft.com/office/officeart/2011/layout/HexagonRadial"/>
    <dgm:cxn modelId="{16D5E141-8C13-4F51-9FE1-553F35CC8288}" type="presParOf" srcId="{EF1BD3FD-D61D-42D7-A74E-302EC6E67E82}" destId="{B7A8632F-D795-477B-94DE-300787C12566}" srcOrd="3" destOrd="0" presId="urn:microsoft.com/office/officeart/2011/layout/HexagonRadial"/>
    <dgm:cxn modelId="{112AF63B-29FB-4EDE-A56C-3AABCDA42D53}" type="presParOf" srcId="{B7A8632F-D795-477B-94DE-300787C12566}" destId="{F43AF38E-48D4-4C9F-BDC1-A6F8D7CDB0C5}" srcOrd="0" destOrd="0" presId="urn:microsoft.com/office/officeart/2011/layout/HexagonRadial"/>
    <dgm:cxn modelId="{AEE662A6-62CE-4B54-98D2-2F818C851A0F}" type="presParOf" srcId="{EF1BD3FD-D61D-42D7-A74E-302EC6E67E82}" destId="{83C2C87A-23E6-4954-B7D9-1E0790DA48B0}" srcOrd="4" destOrd="0" presId="urn:microsoft.com/office/officeart/2011/layout/HexagonRadial"/>
    <dgm:cxn modelId="{795DC016-C619-4709-A5F7-A7414E184690}" type="presParOf" srcId="{EF1BD3FD-D61D-42D7-A74E-302EC6E67E82}" destId="{015B88B1-FCE2-46BD-8CAC-B041E948AB58}" srcOrd="5" destOrd="0" presId="urn:microsoft.com/office/officeart/2011/layout/HexagonRadial"/>
    <dgm:cxn modelId="{048F74EA-2DEB-4C3A-86DE-C70E265891A2}" type="presParOf" srcId="{015B88B1-FCE2-46BD-8CAC-B041E948AB58}" destId="{5F5BB351-E097-4D20-A850-1F958DB319D5}" srcOrd="0" destOrd="0" presId="urn:microsoft.com/office/officeart/2011/layout/HexagonRadial"/>
    <dgm:cxn modelId="{36AB3A47-B4C9-4470-9220-301693B05FB1}" type="presParOf" srcId="{EF1BD3FD-D61D-42D7-A74E-302EC6E67E82}" destId="{BF80DB45-2618-4326-85D2-105E63186A6A}" srcOrd="6" destOrd="0" presId="urn:microsoft.com/office/officeart/2011/layout/HexagonRadial"/>
    <dgm:cxn modelId="{DDC7967B-3CE4-4EAA-B265-135E79DACD41}" type="presParOf" srcId="{EF1BD3FD-D61D-42D7-A74E-302EC6E67E82}" destId="{CDFC3C1A-CFFF-47FF-9472-251893545860}" srcOrd="7" destOrd="0" presId="urn:microsoft.com/office/officeart/2011/layout/HexagonRadial"/>
    <dgm:cxn modelId="{A86C4875-76C6-416D-B32D-716D2A8F6870}" type="presParOf" srcId="{CDFC3C1A-CFFF-47FF-9472-251893545860}" destId="{41233D6D-B249-4327-A4E6-FCBC124A6DB8}" srcOrd="0" destOrd="0" presId="urn:microsoft.com/office/officeart/2011/layout/HexagonRadial"/>
    <dgm:cxn modelId="{512476B0-F5CF-40BD-9926-03F1313E6A34}" type="presParOf" srcId="{EF1BD3FD-D61D-42D7-A74E-302EC6E67E82}" destId="{5A2CE3A2-C973-4F86-8F32-2F7620161C20}" srcOrd="8" destOrd="0" presId="urn:microsoft.com/office/officeart/2011/layout/HexagonRadial"/>
    <dgm:cxn modelId="{6262D73A-CC35-4A6D-A4FC-498CE48C2E1B}" type="presParOf" srcId="{EF1BD3FD-D61D-42D7-A74E-302EC6E67E82}" destId="{13995C2D-25E1-44E8-87C2-130FC84A8C93}" srcOrd="9" destOrd="0" presId="urn:microsoft.com/office/officeart/2011/layout/HexagonRadial"/>
    <dgm:cxn modelId="{174E455F-2098-41EF-9B83-3CAE6F24EAD7}" type="presParOf" srcId="{13995C2D-25E1-44E8-87C2-130FC84A8C93}" destId="{42F9465E-9F3B-4ABC-B0F6-4D3B6C9007CF}" srcOrd="0" destOrd="0" presId="urn:microsoft.com/office/officeart/2011/layout/HexagonRadial"/>
    <dgm:cxn modelId="{3BD1CF7F-BF5C-4F0E-9999-A0EC3B8C7FE5}" type="presParOf" srcId="{EF1BD3FD-D61D-42D7-A74E-302EC6E67E82}" destId="{49F24686-6C48-48C3-B478-F9FA3C94E07F}" srcOrd="10" destOrd="0" presId="urn:microsoft.com/office/officeart/2011/layout/HexagonRadial"/>
    <dgm:cxn modelId="{FDDE6058-D0CE-4FEE-9711-98A1CCA85C67}" type="presParOf" srcId="{EF1BD3FD-D61D-42D7-A74E-302EC6E67E82}" destId="{4AF8C535-3394-48D1-AEC1-7B1B67CF8CFE}" srcOrd="11" destOrd="0" presId="urn:microsoft.com/office/officeart/2011/layout/HexagonRadial"/>
    <dgm:cxn modelId="{3EE30A77-CF33-48CE-8F32-FD0D679653F7}" type="presParOf" srcId="{4AF8C535-3394-48D1-AEC1-7B1B67CF8CFE}" destId="{438B8C65-4F55-4D9F-81F4-02283F5E2435}" srcOrd="0" destOrd="0" presId="urn:microsoft.com/office/officeart/2011/layout/HexagonRadial"/>
    <dgm:cxn modelId="{78B569F5-B259-4AE7-AFAD-52D4E2F7DBC3}" type="presParOf" srcId="{EF1BD3FD-D61D-42D7-A74E-302EC6E67E82}" destId="{21D1A251-6F00-4BFE-A4BD-FD0910C2BC29}"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E5510-C14B-46E6-9BCA-E59D2C992139}">
      <dsp:nvSpPr>
        <dsp:cNvPr id="0" name=""/>
        <dsp:cNvSpPr/>
      </dsp:nvSpPr>
      <dsp:spPr>
        <a:xfrm>
          <a:off x="0" y="3102"/>
          <a:ext cx="76714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D54A1-CC58-4B30-8395-7DF7B82E7DDE}">
      <dsp:nvSpPr>
        <dsp:cNvPr id="0" name=""/>
        <dsp:cNvSpPr/>
      </dsp:nvSpPr>
      <dsp:spPr>
        <a:xfrm>
          <a:off x="0" y="3102"/>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The right to be informed about Crisis Intervention, financial assistance, and Crime Victims’ Compensation </a:t>
          </a:r>
          <a:endParaRPr lang="en-US" sz="1600" kern="1200" dirty="0"/>
        </a:p>
      </dsp:txBody>
      <dsp:txXfrm>
        <a:off x="0" y="3102"/>
        <a:ext cx="7671458" cy="528924"/>
      </dsp:txXfrm>
    </dsp:sp>
    <dsp:sp modelId="{BBE5A157-FD60-491C-81A6-E9AE782B7ED1}">
      <dsp:nvSpPr>
        <dsp:cNvPr id="0" name=""/>
        <dsp:cNvSpPr/>
      </dsp:nvSpPr>
      <dsp:spPr>
        <a:xfrm>
          <a:off x="0" y="532026"/>
          <a:ext cx="7671458"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C18227-8ADE-4845-8E3B-6F19BAEACD71}">
      <dsp:nvSpPr>
        <dsp:cNvPr id="0" name=""/>
        <dsp:cNvSpPr/>
      </dsp:nvSpPr>
      <dsp:spPr>
        <a:xfrm>
          <a:off x="0" y="532026"/>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receive ongoing case status updates</a:t>
          </a:r>
          <a:endParaRPr lang="en-US" sz="1600" kern="1200"/>
        </a:p>
      </dsp:txBody>
      <dsp:txXfrm>
        <a:off x="0" y="532026"/>
        <a:ext cx="7671458" cy="528924"/>
      </dsp:txXfrm>
    </dsp:sp>
    <dsp:sp modelId="{0E544D06-AE93-476F-AFD2-5BD2E5A23142}">
      <dsp:nvSpPr>
        <dsp:cNvPr id="0" name=""/>
        <dsp:cNvSpPr/>
      </dsp:nvSpPr>
      <dsp:spPr>
        <a:xfrm>
          <a:off x="0" y="1060951"/>
          <a:ext cx="7671458"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C5351-7A68-47A0-B19A-195930EC06C4}">
      <dsp:nvSpPr>
        <dsp:cNvPr id="0" name=""/>
        <dsp:cNvSpPr/>
      </dsp:nvSpPr>
      <dsp:spPr>
        <a:xfrm>
          <a:off x="0" y="1060951"/>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be present at Criminal Justice proceedings that defendant has the right to be present at </a:t>
          </a:r>
          <a:endParaRPr lang="en-US" sz="1600" kern="1200"/>
        </a:p>
      </dsp:txBody>
      <dsp:txXfrm>
        <a:off x="0" y="1060951"/>
        <a:ext cx="7671458" cy="528924"/>
      </dsp:txXfrm>
    </dsp:sp>
    <dsp:sp modelId="{F218BAA1-04A7-491E-8EF9-572B47BC75DE}">
      <dsp:nvSpPr>
        <dsp:cNvPr id="0" name=""/>
        <dsp:cNvSpPr/>
      </dsp:nvSpPr>
      <dsp:spPr>
        <a:xfrm>
          <a:off x="0" y="1589875"/>
          <a:ext cx="7671458"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05D25-0862-453A-AF65-067E15F781F1}">
      <dsp:nvSpPr>
        <dsp:cNvPr id="0" name=""/>
        <dsp:cNvSpPr/>
      </dsp:nvSpPr>
      <dsp:spPr>
        <a:xfrm>
          <a:off x="0" y="1589875"/>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be informed about court dates in a timely manner</a:t>
          </a:r>
          <a:endParaRPr lang="en-US" sz="1600" kern="1200"/>
        </a:p>
      </dsp:txBody>
      <dsp:txXfrm>
        <a:off x="0" y="1589875"/>
        <a:ext cx="7671458" cy="528924"/>
      </dsp:txXfrm>
    </dsp:sp>
    <dsp:sp modelId="{EA5E30F1-50CC-4187-9DD2-1346A7DB3301}">
      <dsp:nvSpPr>
        <dsp:cNvPr id="0" name=""/>
        <dsp:cNvSpPr/>
      </dsp:nvSpPr>
      <dsp:spPr>
        <a:xfrm>
          <a:off x="0" y="2118800"/>
          <a:ext cx="7671458"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9E147-2008-45FA-977F-EBA88C841B4C}">
      <dsp:nvSpPr>
        <dsp:cNvPr id="0" name=""/>
        <dsp:cNvSpPr/>
      </dsp:nvSpPr>
      <dsp:spPr>
        <a:xfrm>
          <a:off x="0" y="2118800"/>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have secure waiting area</a:t>
          </a:r>
          <a:endParaRPr lang="en-US" sz="1600" kern="1200"/>
        </a:p>
      </dsp:txBody>
      <dsp:txXfrm>
        <a:off x="0" y="2118800"/>
        <a:ext cx="7671458" cy="528924"/>
      </dsp:txXfrm>
    </dsp:sp>
    <dsp:sp modelId="{450A95D0-4631-4591-9A9C-220BF1AFCF20}">
      <dsp:nvSpPr>
        <dsp:cNvPr id="0" name=""/>
        <dsp:cNvSpPr/>
      </dsp:nvSpPr>
      <dsp:spPr>
        <a:xfrm>
          <a:off x="0" y="2647724"/>
          <a:ext cx="7671458"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B641F-1C17-4AED-AE3F-CDCF91E2EA77}">
      <dsp:nvSpPr>
        <dsp:cNvPr id="0" name=""/>
        <dsp:cNvSpPr/>
      </dsp:nvSpPr>
      <dsp:spPr>
        <a:xfrm>
          <a:off x="0" y="2647724"/>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be informed about witness fees</a:t>
          </a:r>
          <a:endParaRPr lang="en-US" sz="1600" kern="1200"/>
        </a:p>
      </dsp:txBody>
      <dsp:txXfrm>
        <a:off x="0" y="2647724"/>
        <a:ext cx="7671458" cy="528924"/>
      </dsp:txXfrm>
    </dsp:sp>
    <dsp:sp modelId="{9E27BB02-5D45-4A6D-BDAB-BB61E6CDEBCE}">
      <dsp:nvSpPr>
        <dsp:cNvPr id="0" name=""/>
        <dsp:cNvSpPr/>
      </dsp:nvSpPr>
      <dsp:spPr>
        <a:xfrm>
          <a:off x="0" y="3176649"/>
          <a:ext cx="7671458"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40146-D85D-447D-9E6F-C1D95DE89627}">
      <dsp:nvSpPr>
        <dsp:cNvPr id="0" name=""/>
        <dsp:cNvSpPr/>
      </dsp:nvSpPr>
      <dsp:spPr>
        <a:xfrm>
          <a:off x="0" y="3176649"/>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receive restitution</a:t>
          </a:r>
          <a:endParaRPr lang="en-US" sz="1600" kern="1200"/>
        </a:p>
      </dsp:txBody>
      <dsp:txXfrm>
        <a:off x="0" y="3176649"/>
        <a:ext cx="7671458" cy="528924"/>
      </dsp:txXfrm>
    </dsp:sp>
    <dsp:sp modelId="{92CD354D-5C60-42C7-9EEC-E17D4CA15559}">
      <dsp:nvSpPr>
        <dsp:cNvPr id="0" name=""/>
        <dsp:cNvSpPr/>
      </dsp:nvSpPr>
      <dsp:spPr>
        <a:xfrm>
          <a:off x="0" y="3705574"/>
          <a:ext cx="7671458"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31436-FD6C-424B-96E1-604044969667}">
      <dsp:nvSpPr>
        <dsp:cNvPr id="0" name=""/>
        <dsp:cNvSpPr/>
      </dsp:nvSpPr>
      <dsp:spPr>
        <a:xfrm>
          <a:off x="0" y="3705574"/>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participate in the Criminal Justice process without being discharged or disciplined by an employer</a:t>
          </a:r>
          <a:endParaRPr lang="en-US" sz="1600" kern="1200"/>
        </a:p>
      </dsp:txBody>
      <dsp:txXfrm>
        <a:off x="0" y="3705574"/>
        <a:ext cx="7671458" cy="528924"/>
      </dsp:txXfrm>
    </dsp:sp>
    <dsp:sp modelId="{77C4A013-E235-47A8-9B9A-3E2741BF0D8C}">
      <dsp:nvSpPr>
        <dsp:cNvPr id="0" name=""/>
        <dsp:cNvSpPr/>
      </dsp:nvSpPr>
      <dsp:spPr>
        <a:xfrm>
          <a:off x="0" y="4234498"/>
          <a:ext cx="7671458"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2FE84-92AD-4EBC-8332-B57E52EB3DBE}">
      <dsp:nvSpPr>
        <dsp:cNvPr id="0" name=""/>
        <dsp:cNvSpPr/>
      </dsp:nvSpPr>
      <dsp:spPr>
        <a:xfrm>
          <a:off x="0" y="4234498"/>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The right to make a victim impact statement as sentencing, bond reduction hearing, and/or plea</a:t>
          </a:r>
          <a:endParaRPr lang="en-US" sz="1600" kern="1200" dirty="0"/>
        </a:p>
      </dsp:txBody>
      <dsp:txXfrm>
        <a:off x="0" y="4234498"/>
        <a:ext cx="7671458" cy="528924"/>
      </dsp:txXfrm>
    </dsp:sp>
    <dsp:sp modelId="{DA2F087B-EAA4-4162-AC1B-028F23060CC5}">
      <dsp:nvSpPr>
        <dsp:cNvPr id="0" name=""/>
        <dsp:cNvSpPr/>
      </dsp:nvSpPr>
      <dsp:spPr>
        <a:xfrm>
          <a:off x="0" y="4763423"/>
          <a:ext cx="7671458"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E9C11-0F59-4565-8E26-C54C76A01C4C}">
      <dsp:nvSpPr>
        <dsp:cNvPr id="0" name=""/>
        <dsp:cNvSpPr/>
      </dsp:nvSpPr>
      <dsp:spPr>
        <a:xfrm>
          <a:off x="0" y="4763423"/>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right to be notified of the defendant’s release from custody</a:t>
          </a:r>
          <a:endParaRPr lang="en-US" sz="1600" kern="1200"/>
        </a:p>
      </dsp:txBody>
      <dsp:txXfrm>
        <a:off x="0" y="4763423"/>
        <a:ext cx="7671458" cy="528924"/>
      </dsp:txXfrm>
    </dsp:sp>
    <dsp:sp modelId="{C9B8D4E4-CC32-48B5-A25A-08FA23CE2D12}">
      <dsp:nvSpPr>
        <dsp:cNvPr id="0" name=""/>
        <dsp:cNvSpPr/>
      </dsp:nvSpPr>
      <dsp:spPr>
        <a:xfrm>
          <a:off x="0" y="5292347"/>
          <a:ext cx="7671458"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5A0E4-2C84-4736-BE2E-428490C5C1A3}">
      <dsp:nvSpPr>
        <dsp:cNvPr id="0" name=""/>
        <dsp:cNvSpPr/>
      </dsp:nvSpPr>
      <dsp:spPr>
        <a:xfrm>
          <a:off x="0" y="5292347"/>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The right to information about notification options for post conviction proceedings</a:t>
          </a:r>
          <a:endParaRPr lang="en-US" sz="1600" kern="1200" dirty="0"/>
        </a:p>
      </dsp:txBody>
      <dsp:txXfrm>
        <a:off x="0" y="5292347"/>
        <a:ext cx="7671458" cy="528924"/>
      </dsp:txXfrm>
    </dsp:sp>
    <dsp:sp modelId="{56B0C95F-8754-4909-A8D1-0C58A1A6CBF1}">
      <dsp:nvSpPr>
        <dsp:cNvPr id="0" name=""/>
        <dsp:cNvSpPr/>
      </dsp:nvSpPr>
      <dsp:spPr>
        <a:xfrm>
          <a:off x="0" y="5821272"/>
          <a:ext cx="767145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2CA40-62BD-4BA8-8EB2-E6F2AADCFBBB}">
      <dsp:nvSpPr>
        <dsp:cNvPr id="0" name=""/>
        <dsp:cNvSpPr/>
      </dsp:nvSpPr>
      <dsp:spPr>
        <a:xfrm>
          <a:off x="0" y="5821272"/>
          <a:ext cx="7671458" cy="52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5821272"/>
        <a:ext cx="7671458" cy="528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33F2-10B8-47D2-8655-FDE4C6261D7A}">
      <dsp:nvSpPr>
        <dsp:cNvPr id="0" name=""/>
        <dsp:cNvSpPr/>
      </dsp:nvSpPr>
      <dsp:spPr>
        <a:xfrm>
          <a:off x="963848" y="2178"/>
          <a:ext cx="1890861" cy="11345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Having difficulty talking about feelings</a:t>
          </a:r>
        </a:p>
      </dsp:txBody>
      <dsp:txXfrm>
        <a:off x="963848" y="2178"/>
        <a:ext cx="1890861" cy="1134516"/>
      </dsp:txXfrm>
    </dsp:sp>
    <dsp:sp modelId="{46BEC7C1-14B6-4D5F-9F10-0960E1E5F91D}">
      <dsp:nvSpPr>
        <dsp:cNvPr id="0" name=""/>
        <dsp:cNvSpPr/>
      </dsp:nvSpPr>
      <dsp:spPr>
        <a:xfrm>
          <a:off x="3043795" y="2178"/>
          <a:ext cx="1890861" cy="11345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Anger and/or irritation</a:t>
          </a:r>
        </a:p>
      </dsp:txBody>
      <dsp:txXfrm>
        <a:off x="3043795" y="2178"/>
        <a:ext cx="1890861" cy="1134516"/>
      </dsp:txXfrm>
    </dsp:sp>
    <dsp:sp modelId="{F7C944A0-E590-4257-B8CE-1AB6D60F41CD}">
      <dsp:nvSpPr>
        <dsp:cNvPr id="0" name=""/>
        <dsp:cNvSpPr/>
      </dsp:nvSpPr>
      <dsp:spPr>
        <a:xfrm>
          <a:off x="5123743" y="2178"/>
          <a:ext cx="1890861" cy="11345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Easily startled </a:t>
          </a:r>
        </a:p>
      </dsp:txBody>
      <dsp:txXfrm>
        <a:off x="5123743" y="2178"/>
        <a:ext cx="1890861" cy="1134516"/>
      </dsp:txXfrm>
    </dsp:sp>
    <dsp:sp modelId="{EEA9A83F-3FAE-421F-8F30-D377D54F2455}">
      <dsp:nvSpPr>
        <dsp:cNvPr id="0" name=""/>
        <dsp:cNvSpPr/>
      </dsp:nvSpPr>
      <dsp:spPr>
        <a:xfrm>
          <a:off x="7203690" y="2178"/>
          <a:ext cx="1890861" cy="11345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Insomnia </a:t>
          </a:r>
        </a:p>
      </dsp:txBody>
      <dsp:txXfrm>
        <a:off x="7203690" y="2178"/>
        <a:ext cx="1890861" cy="1134516"/>
      </dsp:txXfrm>
    </dsp:sp>
    <dsp:sp modelId="{4761F009-D673-44E2-AE82-E839DC827E5D}">
      <dsp:nvSpPr>
        <dsp:cNvPr id="0" name=""/>
        <dsp:cNvSpPr/>
      </dsp:nvSpPr>
      <dsp:spPr>
        <a:xfrm>
          <a:off x="963848" y="1325781"/>
          <a:ext cx="1890861" cy="11345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Losing sleep over what you’ve heard</a:t>
          </a:r>
        </a:p>
      </dsp:txBody>
      <dsp:txXfrm>
        <a:off x="963848" y="1325781"/>
        <a:ext cx="1890861" cy="1134516"/>
      </dsp:txXfrm>
    </dsp:sp>
    <dsp:sp modelId="{0F4250AB-5163-4F75-AB35-44A01CC33B4A}">
      <dsp:nvSpPr>
        <dsp:cNvPr id="0" name=""/>
        <dsp:cNvSpPr/>
      </dsp:nvSpPr>
      <dsp:spPr>
        <a:xfrm>
          <a:off x="3043795" y="1325781"/>
          <a:ext cx="1890861" cy="11345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Dreaming about victim/survivor's trauma experience</a:t>
          </a:r>
        </a:p>
      </dsp:txBody>
      <dsp:txXfrm>
        <a:off x="3043795" y="1325781"/>
        <a:ext cx="1890861" cy="1134516"/>
      </dsp:txXfrm>
    </dsp:sp>
    <dsp:sp modelId="{7994218F-A7CC-4375-BAFA-F300B984542B}">
      <dsp:nvSpPr>
        <dsp:cNvPr id="0" name=""/>
        <dsp:cNvSpPr/>
      </dsp:nvSpPr>
      <dsp:spPr>
        <a:xfrm>
          <a:off x="5123743" y="1325781"/>
          <a:ext cx="1890861" cy="11345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Difficulty managing emotions</a:t>
          </a:r>
        </a:p>
      </dsp:txBody>
      <dsp:txXfrm>
        <a:off x="5123743" y="1325781"/>
        <a:ext cx="1890861" cy="1134516"/>
      </dsp:txXfrm>
    </dsp:sp>
    <dsp:sp modelId="{C9BC3F95-2D3D-4F1F-B958-E1C107B7FFDE}">
      <dsp:nvSpPr>
        <dsp:cNvPr id="0" name=""/>
        <dsp:cNvSpPr/>
      </dsp:nvSpPr>
      <dsp:spPr>
        <a:xfrm>
          <a:off x="7203690" y="1325781"/>
          <a:ext cx="1890861" cy="11345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Feeling emotionally numb or shut down</a:t>
          </a:r>
        </a:p>
      </dsp:txBody>
      <dsp:txXfrm>
        <a:off x="7203690" y="1325781"/>
        <a:ext cx="1890861" cy="1134516"/>
      </dsp:txXfrm>
    </dsp:sp>
    <dsp:sp modelId="{39FA8BB1-F526-4051-B5E2-53CA7CDADE19}">
      <dsp:nvSpPr>
        <dsp:cNvPr id="0" name=""/>
        <dsp:cNvSpPr/>
      </dsp:nvSpPr>
      <dsp:spPr>
        <a:xfrm>
          <a:off x="3043795" y="2649384"/>
          <a:ext cx="1890861" cy="11345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a:t>
          </a:r>
          <a:r>
            <a:rPr lang="en-US" sz="1800" b="0" i="0" kern="1200"/>
            <a:t>eing easily distracted</a:t>
          </a:r>
          <a:endParaRPr lang="en-US" sz="1800" kern="1200"/>
        </a:p>
      </dsp:txBody>
      <dsp:txXfrm>
        <a:off x="3043795" y="2649384"/>
        <a:ext cx="1890861" cy="1134516"/>
      </dsp:txXfrm>
    </dsp:sp>
    <dsp:sp modelId="{395644A7-0121-4037-8919-45F77519EDE5}">
      <dsp:nvSpPr>
        <dsp:cNvPr id="0" name=""/>
        <dsp:cNvSpPr/>
      </dsp:nvSpPr>
      <dsp:spPr>
        <a:xfrm>
          <a:off x="5123743" y="2649384"/>
          <a:ext cx="1890861" cy="11345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t>
          </a:r>
          <a:r>
            <a:rPr lang="en-US" sz="1800" b="0" i="0" kern="1200"/>
            <a:t>hysical problems or complaints (i.e., aches and pains)</a:t>
          </a:r>
          <a:endParaRPr lang="en-US" sz="1800" kern="1200"/>
        </a:p>
      </dsp:txBody>
      <dsp:txXfrm>
        <a:off x="5123743" y="2649384"/>
        <a:ext cx="1890861" cy="1134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23B2-A27F-41AA-BCE3-3989C5E1B60B}">
      <dsp:nvSpPr>
        <dsp:cNvPr id="0" name=""/>
        <dsp:cNvSpPr/>
      </dsp:nvSpPr>
      <dsp:spPr>
        <a:xfrm>
          <a:off x="0" y="30889"/>
          <a:ext cx="5928344"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Traumatizing Factors</a:t>
          </a:r>
        </a:p>
      </dsp:txBody>
      <dsp:txXfrm>
        <a:off x="32784" y="63673"/>
        <a:ext cx="5862776" cy="606012"/>
      </dsp:txXfrm>
    </dsp:sp>
    <dsp:sp modelId="{1D051196-EBF3-4062-AE7B-F2DBF8702AD4}">
      <dsp:nvSpPr>
        <dsp:cNvPr id="0" name=""/>
        <dsp:cNvSpPr/>
      </dsp:nvSpPr>
      <dsp:spPr>
        <a:xfrm>
          <a:off x="0" y="702469"/>
          <a:ext cx="5928344"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Victims are forced to recount trauma at multiple stages in the case</a:t>
          </a:r>
        </a:p>
        <a:p>
          <a:pPr marL="228600" lvl="1" indent="-228600" algn="l" defTabSz="977900">
            <a:lnSpc>
              <a:spcPct val="90000"/>
            </a:lnSpc>
            <a:spcBef>
              <a:spcPct val="0"/>
            </a:spcBef>
            <a:spcAft>
              <a:spcPct val="20000"/>
            </a:spcAft>
            <a:buChar char="•"/>
          </a:pPr>
          <a:r>
            <a:rPr lang="en-US" sz="2200" kern="1200" dirty="0"/>
            <a:t>A call to a victim from the prosecutor’s office may instantly trigger trauma</a:t>
          </a:r>
        </a:p>
        <a:p>
          <a:pPr marL="228600" lvl="1" indent="-228600" algn="l" defTabSz="977900">
            <a:lnSpc>
              <a:spcPct val="90000"/>
            </a:lnSpc>
            <a:spcBef>
              <a:spcPct val="0"/>
            </a:spcBef>
            <a:spcAft>
              <a:spcPct val="20000"/>
            </a:spcAft>
            <a:buChar char="•"/>
          </a:pPr>
          <a:r>
            <a:rPr lang="en-US" sz="2200" kern="1200" dirty="0"/>
            <a:t>Cases can take many years to be resolved within the criminal justice system, leaving many forced to recount their trauma while trying to move on</a:t>
          </a:r>
        </a:p>
        <a:p>
          <a:pPr marL="228600" lvl="1" indent="-228600" algn="l" defTabSz="977900">
            <a:lnSpc>
              <a:spcPct val="90000"/>
            </a:lnSpc>
            <a:spcBef>
              <a:spcPct val="0"/>
            </a:spcBef>
            <a:spcAft>
              <a:spcPct val="20000"/>
            </a:spcAft>
            <a:buChar char="•"/>
          </a:pPr>
          <a:r>
            <a:rPr lang="en-US" sz="2200" kern="1200" dirty="0"/>
            <a:t>Victims face judgement by court officials and peers at every encounter with the CJS</a:t>
          </a:r>
        </a:p>
        <a:p>
          <a:pPr marL="228600" lvl="1" indent="-228600" algn="l" defTabSz="977900">
            <a:lnSpc>
              <a:spcPct val="90000"/>
            </a:lnSpc>
            <a:spcBef>
              <a:spcPct val="0"/>
            </a:spcBef>
            <a:spcAft>
              <a:spcPct val="20000"/>
            </a:spcAft>
            <a:buChar char="•"/>
          </a:pPr>
          <a:r>
            <a:rPr lang="en-US" sz="2200" kern="1200"/>
            <a:t>Victims required to face their offenders in bond hearings, trials, and sentencings</a:t>
          </a:r>
        </a:p>
      </dsp:txBody>
      <dsp:txXfrm>
        <a:off x="0" y="702469"/>
        <a:ext cx="5928344" cy="4057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4595C-639E-4ACA-BAB1-A0D04CC5254B}">
      <dsp:nvSpPr>
        <dsp:cNvPr id="0" name=""/>
        <dsp:cNvSpPr/>
      </dsp:nvSpPr>
      <dsp:spPr>
        <a:xfrm>
          <a:off x="1310553" y="1149807"/>
          <a:ext cx="1461455" cy="1264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Initial Trauma</a:t>
          </a:r>
        </a:p>
      </dsp:txBody>
      <dsp:txXfrm>
        <a:off x="1552737" y="1359305"/>
        <a:ext cx="977087" cy="845221"/>
      </dsp:txXfrm>
    </dsp:sp>
    <dsp:sp modelId="{F43AF38E-48D4-4C9F-BDC1-A6F8D7CDB0C5}">
      <dsp:nvSpPr>
        <dsp:cNvPr id="0" name=""/>
        <dsp:cNvSpPr/>
      </dsp:nvSpPr>
      <dsp:spPr>
        <a:xfrm>
          <a:off x="2225705" y="544964"/>
          <a:ext cx="551402" cy="4751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10A2DE-81B8-4AC6-B547-14BE63F88233}">
      <dsp:nvSpPr>
        <dsp:cNvPr id="0" name=""/>
        <dsp:cNvSpPr/>
      </dsp:nvSpPr>
      <dsp:spPr>
        <a:xfrm>
          <a:off x="1445174" y="0"/>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Law Enforcement Interviews</a:t>
          </a:r>
        </a:p>
      </dsp:txBody>
      <dsp:txXfrm>
        <a:off x="1643650" y="171705"/>
        <a:ext cx="800700" cy="692699"/>
      </dsp:txXfrm>
    </dsp:sp>
    <dsp:sp modelId="{5F5BB351-E097-4D20-A850-1F958DB319D5}">
      <dsp:nvSpPr>
        <dsp:cNvPr id="0" name=""/>
        <dsp:cNvSpPr/>
      </dsp:nvSpPr>
      <dsp:spPr>
        <a:xfrm>
          <a:off x="2869234" y="1433160"/>
          <a:ext cx="551402" cy="4751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2C87A-23E6-4954-B7D9-1E0790DA48B0}">
      <dsp:nvSpPr>
        <dsp:cNvPr id="0" name=""/>
        <dsp:cNvSpPr/>
      </dsp:nvSpPr>
      <dsp:spPr>
        <a:xfrm>
          <a:off x="2543560" y="637276"/>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Bond Hearings</a:t>
          </a:r>
        </a:p>
      </dsp:txBody>
      <dsp:txXfrm>
        <a:off x="2742036" y="808981"/>
        <a:ext cx="800700" cy="692699"/>
      </dsp:txXfrm>
    </dsp:sp>
    <dsp:sp modelId="{41233D6D-B249-4327-A4E6-FCBC124A6DB8}">
      <dsp:nvSpPr>
        <dsp:cNvPr id="0" name=""/>
        <dsp:cNvSpPr/>
      </dsp:nvSpPr>
      <dsp:spPr>
        <a:xfrm>
          <a:off x="2422197" y="2435766"/>
          <a:ext cx="551402" cy="4751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0DB45-2618-4326-85D2-105E63186A6A}">
      <dsp:nvSpPr>
        <dsp:cNvPr id="0" name=""/>
        <dsp:cNvSpPr/>
      </dsp:nvSpPr>
      <dsp:spPr>
        <a:xfrm>
          <a:off x="2543560" y="1890089"/>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Grand Jury Hearings</a:t>
          </a:r>
        </a:p>
      </dsp:txBody>
      <dsp:txXfrm>
        <a:off x="2742036" y="2061794"/>
        <a:ext cx="800700" cy="692699"/>
      </dsp:txXfrm>
    </dsp:sp>
    <dsp:sp modelId="{42F9465E-9F3B-4ABC-B0F6-4D3B6C9007CF}">
      <dsp:nvSpPr>
        <dsp:cNvPr id="0" name=""/>
        <dsp:cNvSpPr/>
      </dsp:nvSpPr>
      <dsp:spPr>
        <a:xfrm>
          <a:off x="1313273" y="2539841"/>
          <a:ext cx="551402" cy="4751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CE3A2-C973-4F86-8F32-2F7620161C20}">
      <dsp:nvSpPr>
        <dsp:cNvPr id="0" name=""/>
        <dsp:cNvSpPr/>
      </dsp:nvSpPr>
      <dsp:spPr>
        <a:xfrm>
          <a:off x="1445174" y="2528079"/>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Depositions</a:t>
          </a:r>
        </a:p>
      </dsp:txBody>
      <dsp:txXfrm>
        <a:off x="1643650" y="2699784"/>
        <a:ext cx="800700" cy="692699"/>
      </dsp:txXfrm>
    </dsp:sp>
    <dsp:sp modelId="{438B8C65-4F55-4D9F-81F4-02283F5E2435}">
      <dsp:nvSpPr>
        <dsp:cNvPr id="0" name=""/>
        <dsp:cNvSpPr/>
      </dsp:nvSpPr>
      <dsp:spPr>
        <a:xfrm>
          <a:off x="659204" y="1652001"/>
          <a:ext cx="551402" cy="4751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24686-6C48-48C3-B478-F9FA3C94E07F}">
      <dsp:nvSpPr>
        <dsp:cNvPr id="0" name=""/>
        <dsp:cNvSpPr/>
      </dsp:nvSpPr>
      <dsp:spPr>
        <a:xfrm>
          <a:off x="341689" y="1890802"/>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Trials</a:t>
          </a:r>
        </a:p>
      </dsp:txBody>
      <dsp:txXfrm>
        <a:off x="540165" y="2062507"/>
        <a:ext cx="800700" cy="692699"/>
      </dsp:txXfrm>
    </dsp:sp>
    <dsp:sp modelId="{21D1A251-6F00-4BFE-A4BD-FD0910C2BC29}">
      <dsp:nvSpPr>
        <dsp:cNvPr id="0" name=""/>
        <dsp:cNvSpPr/>
      </dsp:nvSpPr>
      <dsp:spPr>
        <a:xfrm>
          <a:off x="341689" y="635851"/>
          <a:ext cx="1197652" cy="103610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Sentencings</a:t>
          </a:r>
        </a:p>
      </dsp:txBody>
      <dsp:txXfrm>
        <a:off x="540165" y="807556"/>
        <a:ext cx="800700" cy="6926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D9B58-CE7E-4897-9447-66F2E36DF8E9}"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BA733-301C-4664-BC35-B2E0BA19186A}" type="slidenum">
              <a:rPr lang="en-US" smtClean="0"/>
              <a:t>‹#›</a:t>
            </a:fld>
            <a:endParaRPr lang="en-US"/>
          </a:p>
        </p:txBody>
      </p:sp>
    </p:spTree>
    <p:extLst>
      <p:ext uri="{BB962C8B-B14F-4D97-AF65-F5344CB8AC3E}">
        <p14:creationId xmlns:p14="http://schemas.microsoft.com/office/powerpoint/2010/main" val="160486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a:t>
            </a:r>
          </a:p>
        </p:txBody>
      </p:sp>
      <p:sp>
        <p:nvSpPr>
          <p:cNvPr id="4" name="Slide Number Placeholder 3"/>
          <p:cNvSpPr>
            <a:spLocks noGrp="1"/>
          </p:cNvSpPr>
          <p:nvPr>
            <p:ph type="sldNum" sz="quarter" idx="5"/>
          </p:nvPr>
        </p:nvSpPr>
        <p:spPr/>
        <p:txBody>
          <a:bodyPr/>
          <a:lstStyle/>
          <a:p>
            <a:fld id="{EB245600-4D2F-40B4-BCF2-F7543C61CB8F}" type="slidenum">
              <a:rPr lang="en-US" smtClean="0"/>
              <a:t>8</a:t>
            </a:fld>
            <a:endParaRPr lang="en-US"/>
          </a:p>
        </p:txBody>
      </p:sp>
    </p:spTree>
    <p:extLst>
      <p:ext uri="{BB962C8B-B14F-4D97-AF65-F5344CB8AC3E}">
        <p14:creationId xmlns:p14="http://schemas.microsoft.com/office/powerpoint/2010/main" val="215826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a:t>
            </a:r>
          </a:p>
        </p:txBody>
      </p:sp>
      <p:sp>
        <p:nvSpPr>
          <p:cNvPr id="4" name="Slide Number Placeholder 3"/>
          <p:cNvSpPr>
            <a:spLocks noGrp="1"/>
          </p:cNvSpPr>
          <p:nvPr>
            <p:ph type="sldNum" sz="quarter" idx="5"/>
          </p:nvPr>
        </p:nvSpPr>
        <p:spPr/>
        <p:txBody>
          <a:bodyPr/>
          <a:lstStyle/>
          <a:p>
            <a:fld id="{EB245600-4D2F-40B4-BCF2-F7543C61CB8F}" type="slidenum">
              <a:rPr lang="en-US" smtClean="0"/>
              <a:t>9</a:t>
            </a:fld>
            <a:endParaRPr lang="en-US"/>
          </a:p>
        </p:txBody>
      </p:sp>
    </p:spTree>
    <p:extLst>
      <p:ext uri="{BB962C8B-B14F-4D97-AF65-F5344CB8AC3E}">
        <p14:creationId xmlns:p14="http://schemas.microsoft.com/office/powerpoint/2010/main" val="53135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F8537D-3DFF-4F66-99BC-1C494293AA1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347716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8537D-3DFF-4F66-99BC-1C494293AA1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70048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8537D-3DFF-4F66-99BC-1C494293AA1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2028599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ED6C-EE62-E248-A3B6-54D67B90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ADAC2E-7A69-2B45-8412-A3D83B88A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DC53C-1262-A141-A8DF-37B4AEAC0BC0}"/>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8CA7CCA-047E-EC43-ACAE-FF4EAD8598F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147387F-52C9-B349-976B-8C3443E89BE9}"/>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37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0DB7-CA35-E142-AE6C-52AFAC51D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0C390-7025-7144-A325-C5A311FC5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DCB22-3F7E-BA43-B484-A90412DA5DB0}"/>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BA5C4B-C296-CE4A-B9B4-5B62153678C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67F3A80-1871-E049-8EFD-71D47595ED79}"/>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19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4A8A-EA28-A449-9328-2ED3D8EE4F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93B80-6E57-AA4D-9B19-438698489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0F901-1CD0-6145-A979-5304D072C0B9}"/>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B03F8CB-4BFE-7344-80AC-44B8AA6E8D6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84120FD-515D-2144-9F79-6F853F6941F3}"/>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01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94E0-CF33-0943-9463-C7588D49B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0D4F4-A56F-EE47-82E8-CC6577CD22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9FC23-048D-7B4A-9CC8-10CE60A9C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EE080-CE88-E040-8CF0-748E7AA15169}"/>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0B65E181-8F54-CA46-9906-4FD9C19A173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1A2B7420-56F5-924A-9FED-5158C0C3EB63}"/>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49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9564-D724-0C4C-81F5-6DBFDD79A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BB80-4040-C545-8263-D03CDEAD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BA064-4D6C-F34F-AAA7-556BC9FAD1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D25529-C020-E446-A06B-55E4D3C27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C911DD-B7B5-8C4A-97F7-853BA18AF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8FCBF-E2B0-6B49-9CCB-418416AFED4A}"/>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05B9C03-3D2A-BD43-B705-9D1E90F86132}"/>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8AC74BA6-1EA9-5B41-9532-0DE5294C0CA3}"/>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98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51C4-F676-6A4A-B51A-56E8683DD1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BF187-BC16-F74F-A3E9-562E8D740853}"/>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931FFA8-3E87-7D47-91C9-CDB35EB5BFA2}"/>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8C39866-18A7-D941-9904-49836C45B07C}"/>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68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D5978-659D-A54E-AA5C-564BF4CA2283}"/>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BD147DF-D4A8-7B4F-AB9F-DA872A7592D2}"/>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6A03810-DE26-9744-9A24-D52633DA0686}"/>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92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202F-5FCA-B443-9BF2-D298C5F43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87C43A-CC1E-4E46-83EA-9F0B5A15B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79DF09-1113-334D-BCC0-470856595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B2A14-2385-354A-91C3-F498A8DACD06}"/>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11CF7FF9-AEE8-8948-8B0A-215C31890E0A}"/>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6937F76-3F0A-8A49-9EDA-6CD53D82CE38}"/>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21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8537D-3DFF-4F66-99BC-1C494293AA1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1089727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07CC-52AF-F749-9665-4204B4DB3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41611-D9D4-C349-8253-915E347E6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D54BCE-F333-A74E-A236-7E86F4725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D677C-1F1C-B845-AFAC-460CA35CFA93}"/>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7EA1ADD-B218-9544-9FEF-7340F9C5C5E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38F8E0F-1503-8041-9E49-64682C4A3B84}"/>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87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698-1336-4243-A57D-480F904F9B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99E7A9-4F8E-0D4A-8D66-D68271487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9DD70-54D2-084A-85D7-F5A7B45F9B4E}"/>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907E206-D02B-4F4B-9C6F-990E0ED5C2C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07C3771-0F23-024A-8882-164FD5FB3DC7}"/>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290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F40A8-8C46-2A49-A374-56B35B4E98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73335-7C1A-6043-B7F7-61A1DAAB2C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6F164-7010-294C-B95B-DEEA1734714D}"/>
              </a:ext>
            </a:extLst>
          </p:cNvPr>
          <p:cNvSpPr>
            <a:spLocks noGrp="1"/>
          </p:cNvSpPr>
          <p:nvPr>
            <p:ph type="dt" sz="half" idx="10"/>
          </p:nvPr>
        </p:nvSpPr>
        <p:spPr/>
        <p:txBody>
          <a:body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8396B1B-6CA0-094B-97B3-55A9772FD23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D0636D7-C834-E941-98E6-FD1F4795F68E}"/>
              </a:ext>
            </a:extLst>
          </p:cNvPr>
          <p:cNvSpPr>
            <a:spLocks noGrp="1"/>
          </p:cNvSpPr>
          <p:nvPr>
            <p:ph type="sldNum" sz="quarter" idx="12"/>
          </p:nvPr>
        </p:nvSpPr>
        <p:spPr/>
        <p:txBody>
          <a:body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8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8537D-3DFF-4F66-99BC-1C494293AA13}"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40628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F8537D-3DFF-4F66-99BC-1C494293AA1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366941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F8537D-3DFF-4F66-99BC-1C494293AA13}"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28696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F8537D-3DFF-4F66-99BC-1C494293AA13}"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260904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8537D-3DFF-4F66-99BC-1C494293AA13}"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222380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8537D-3DFF-4F66-99BC-1C494293AA1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179903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8537D-3DFF-4F66-99BC-1C494293AA13}"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EDF1-D04C-4765-9CA4-E62C315F237F}" type="slidenum">
              <a:rPr lang="en-US" smtClean="0"/>
              <a:t>‹#›</a:t>
            </a:fld>
            <a:endParaRPr lang="en-US"/>
          </a:p>
        </p:txBody>
      </p:sp>
    </p:spTree>
    <p:extLst>
      <p:ext uri="{BB962C8B-B14F-4D97-AF65-F5344CB8AC3E}">
        <p14:creationId xmlns:p14="http://schemas.microsoft.com/office/powerpoint/2010/main" val="12055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8537D-3DFF-4F66-99BC-1C494293AA13}"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7EDF1-D04C-4765-9CA4-E62C315F237F}" type="slidenum">
              <a:rPr lang="en-US" smtClean="0"/>
              <a:t>‹#›</a:t>
            </a:fld>
            <a:endParaRPr lang="en-US"/>
          </a:p>
        </p:txBody>
      </p:sp>
    </p:spTree>
    <p:extLst>
      <p:ext uri="{BB962C8B-B14F-4D97-AF65-F5344CB8AC3E}">
        <p14:creationId xmlns:p14="http://schemas.microsoft.com/office/powerpoint/2010/main" val="317552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871CD-4138-9A46-A347-322F5625E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B8568-C585-7E41-895A-3C9F58D5B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3078C-B2E8-BB4C-BEE9-100F73F8B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47CF3-2FE3-5C48-B4E6-8E0551AB5C6B}"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82E06CB-B3A3-2A46-8E3E-C8D922FA4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1E50D52-AF26-DB4E-98ED-67783FFD7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AB2A-9BFA-F14E-A2E1-1E5E7A59D9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6504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oindexterm@stlouiscao.org" TargetMode="External"/><Relationship Id="rId2" Type="http://schemas.openxmlformats.org/officeDocument/2006/relationships/hyperlink" Target="mailto:waheedk@stlouiscao.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BCFC4783-E321-4EB3-9EB7-6738A97AF141}"/>
              </a:ext>
            </a:extLst>
          </p:cNvPr>
          <p:cNvPicPr>
            <a:picLocks noChangeAspect="1"/>
          </p:cNvPicPr>
          <p:nvPr/>
        </p:nvPicPr>
        <p:blipFill rotWithShape="1">
          <a:blip r:embed="rId2"/>
          <a:srcRect t="14644" b="1086"/>
          <a:stretch/>
        </p:blipFill>
        <p:spPr>
          <a:xfrm>
            <a:off x="20" y="-148856"/>
            <a:ext cx="12191980" cy="6858000"/>
          </a:xfrm>
          <a:prstGeom prst="rect">
            <a:avLst/>
          </a:prstGeom>
        </p:spPr>
      </p:pic>
      <p:sp>
        <p:nvSpPr>
          <p:cNvPr id="2" name="Title 1">
            <a:extLst>
              <a:ext uri="{FF2B5EF4-FFF2-40B4-BE49-F238E27FC236}">
                <a16:creationId xmlns:a16="http://schemas.microsoft.com/office/drawing/2014/main" id="{BA772D87-EC9D-48DD-B25B-C965A921CAB8}"/>
              </a:ext>
            </a:extLst>
          </p:cNvPr>
          <p:cNvSpPr>
            <a:spLocks noGrp="1"/>
          </p:cNvSpPr>
          <p:nvPr>
            <p:ph type="ctrTitle"/>
          </p:nvPr>
        </p:nvSpPr>
        <p:spPr>
          <a:xfrm>
            <a:off x="7870497" y="378450"/>
            <a:ext cx="3214307" cy="2901694"/>
          </a:xfrm>
        </p:spPr>
        <p:txBody>
          <a:bodyPr anchor="b">
            <a:normAutofit fontScale="90000"/>
          </a:bodyPr>
          <a:lstStyle/>
          <a:p>
            <a:r>
              <a:rPr lang="en-US" sz="4000" b="1" dirty="0"/>
              <a:t>Victim Advocacy, the Criminal Justice System, and NOM Mode</a:t>
            </a:r>
            <a:r>
              <a:rPr lang="en-US" sz="4000" b="1" dirty="0">
                <a:solidFill>
                  <a:schemeClr val="accent1">
                    <a:lumMod val="50000"/>
                  </a:schemeClr>
                </a:solidFill>
              </a:rPr>
              <a:t>l</a:t>
            </a:r>
            <a:r>
              <a:rPr lang="en-US" sz="4400" b="1" dirty="0">
                <a:solidFill>
                  <a:schemeClr val="accent1">
                    <a:lumMod val="50000"/>
                  </a:schemeClr>
                </a:solidFill>
              </a:rPr>
              <a:t>	</a:t>
            </a:r>
          </a:p>
        </p:txBody>
      </p:sp>
      <p:sp>
        <p:nvSpPr>
          <p:cNvPr id="3" name="Subtitle 2">
            <a:extLst>
              <a:ext uri="{FF2B5EF4-FFF2-40B4-BE49-F238E27FC236}">
                <a16:creationId xmlns:a16="http://schemas.microsoft.com/office/drawing/2014/main" id="{74B55C67-111B-464A-A79E-1397E8F8EAFE}"/>
              </a:ext>
            </a:extLst>
          </p:cNvPr>
          <p:cNvSpPr>
            <a:spLocks noGrp="1"/>
          </p:cNvSpPr>
          <p:nvPr>
            <p:ph type="subTitle" idx="1"/>
          </p:nvPr>
        </p:nvSpPr>
        <p:spPr>
          <a:xfrm>
            <a:off x="7870497" y="3361456"/>
            <a:ext cx="3205640" cy="1392653"/>
          </a:xfrm>
        </p:spPr>
        <p:txBody>
          <a:bodyPr anchor="t">
            <a:noAutofit/>
          </a:bodyPr>
          <a:lstStyle/>
          <a:p>
            <a:r>
              <a:rPr lang="en-US" sz="2000" b="1" dirty="0">
                <a:solidFill>
                  <a:schemeClr val="accent1">
                    <a:lumMod val="50000"/>
                  </a:schemeClr>
                </a:solidFill>
              </a:rPr>
              <a:t>Presented by The St. Louis Circuit Attorney’s Office:</a:t>
            </a:r>
          </a:p>
          <a:p>
            <a:r>
              <a:rPr lang="en-US" sz="2000" b="1" dirty="0">
                <a:solidFill>
                  <a:schemeClr val="accent1">
                    <a:lumMod val="50000"/>
                  </a:schemeClr>
                </a:solidFill>
              </a:rPr>
              <a:t>Khatib Waheed</a:t>
            </a:r>
          </a:p>
          <a:p>
            <a:r>
              <a:rPr lang="en-US" sz="2000" b="1" dirty="0">
                <a:solidFill>
                  <a:schemeClr val="accent1">
                    <a:lumMod val="50000"/>
                  </a:schemeClr>
                </a:solidFill>
              </a:rPr>
              <a:t>Malika Poindexter, MSW</a:t>
            </a:r>
          </a:p>
        </p:txBody>
      </p:sp>
    </p:spTree>
    <p:extLst>
      <p:ext uri="{BB962C8B-B14F-4D97-AF65-F5344CB8AC3E}">
        <p14:creationId xmlns:p14="http://schemas.microsoft.com/office/powerpoint/2010/main" val="63355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D4BE-6336-B741-A21E-C7C489080ECE}"/>
              </a:ext>
            </a:extLst>
          </p:cNvPr>
          <p:cNvSpPr>
            <a:spLocks noGrp="1"/>
          </p:cNvSpPr>
          <p:nvPr>
            <p:ph type="ctrTitle"/>
          </p:nvPr>
        </p:nvSpPr>
        <p:spPr>
          <a:xfrm>
            <a:off x="1524000" y="3011117"/>
            <a:ext cx="6618051" cy="1355750"/>
          </a:xfrm>
        </p:spPr>
        <p:txBody>
          <a:bodyPr>
            <a:normAutofit/>
          </a:bodyPr>
          <a:lstStyle/>
          <a:p>
            <a:pPr algn="l"/>
            <a:r>
              <a:rPr lang="en-US" sz="4600" dirty="0"/>
              <a:t>Circuit Attorney </a:t>
            </a:r>
            <a:br>
              <a:rPr lang="en-US" sz="4600" dirty="0"/>
            </a:br>
            <a:r>
              <a:rPr lang="en-US" sz="4600" dirty="0"/>
              <a:t>Kimberly M. Gardner </a:t>
            </a:r>
          </a:p>
        </p:txBody>
      </p:sp>
      <p:sp>
        <p:nvSpPr>
          <p:cNvPr id="3" name="Subtitle 2">
            <a:extLst>
              <a:ext uri="{FF2B5EF4-FFF2-40B4-BE49-F238E27FC236}">
                <a16:creationId xmlns:a16="http://schemas.microsoft.com/office/drawing/2014/main" id="{E7C2C110-D965-8946-87E5-064D2FE478A7}"/>
              </a:ext>
            </a:extLst>
          </p:cNvPr>
          <p:cNvSpPr>
            <a:spLocks noGrp="1"/>
          </p:cNvSpPr>
          <p:nvPr>
            <p:ph type="subTitle" idx="1"/>
          </p:nvPr>
        </p:nvSpPr>
        <p:spPr>
          <a:xfrm>
            <a:off x="1567108" y="4349198"/>
            <a:ext cx="8315739" cy="911117"/>
          </a:xfrm>
        </p:spPr>
        <p:txBody>
          <a:bodyPr>
            <a:normAutofit/>
          </a:bodyPr>
          <a:lstStyle/>
          <a:p>
            <a:pPr algn="l"/>
            <a:r>
              <a:rPr lang="en-US" sz="2000" dirty="0"/>
              <a:t>Community Education Form </a:t>
            </a:r>
          </a:p>
          <a:p>
            <a:pPr algn="l"/>
            <a:r>
              <a:rPr lang="en-US" sz="2000" i="1" dirty="0"/>
              <a:t>Innovations and Criminal Justice Reform Agenda</a:t>
            </a:r>
            <a:endParaRPr lang="en-US" sz="2000" dirty="0"/>
          </a:p>
          <a:p>
            <a:pPr algn="l"/>
            <a:endParaRPr lang="en-US" sz="1600" dirty="0"/>
          </a:p>
        </p:txBody>
      </p:sp>
      <p:pic>
        <p:nvPicPr>
          <p:cNvPr id="4" name="Picture 3" descr="CircuitAttorneyLogo_Vectors_PMS533">
            <a:extLst>
              <a:ext uri="{FF2B5EF4-FFF2-40B4-BE49-F238E27FC236}">
                <a16:creationId xmlns:a16="http://schemas.microsoft.com/office/drawing/2014/main" id="{F67E9C28-7F6C-7042-8E2A-C14571CBF9E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472791" y="1184748"/>
            <a:ext cx="3079129" cy="3079129"/>
          </a:xfrm>
          <a:prstGeom prst="rect">
            <a:avLst/>
          </a:prstGeom>
          <a:noFill/>
        </p:spPr>
      </p:pic>
    </p:spTree>
    <p:extLst>
      <p:ext uri="{BB962C8B-B14F-4D97-AF65-F5344CB8AC3E}">
        <p14:creationId xmlns:p14="http://schemas.microsoft.com/office/powerpoint/2010/main" val="150393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normAutofit/>
          </a:bodyPr>
          <a:lstStyle/>
          <a:p>
            <a:r>
              <a:rPr lang="en-US" sz="2400" dirty="0">
                <a:latin typeface="Copperplate Gothic Bold" panose="020E0705020206020404" pitchFamily="34" charset="0"/>
              </a:rPr>
              <a:t>	NEIGHBORHOOD OWNERSHIP MODEL FRAMEWORK</a:t>
            </a:r>
            <a:endParaRPr lang="en-US" sz="2400" dirty="0"/>
          </a:p>
        </p:txBody>
      </p:sp>
      <p:sp>
        <p:nvSpPr>
          <p:cNvPr id="3" name="Content Placeholder 2"/>
          <p:cNvSpPr>
            <a:spLocks noGrp="1"/>
          </p:cNvSpPr>
          <p:nvPr>
            <p:ph idx="1"/>
          </p:nvPr>
        </p:nvSpPr>
        <p:spPr>
          <a:xfrm>
            <a:off x="838200" y="1253067"/>
            <a:ext cx="10515600" cy="4923896"/>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INTRODUCTION</a:t>
            </a:r>
          </a:p>
          <a:p>
            <a:pPr marL="347663" indent="-347663">
              <a:buNone/>
            </a:pPr>
            <a:r>
              <a:rPr lang="en-US" dirty="0">
                <a:latin typeface="Times New Roman" panose="02020603050405020304" pitchFamily="18" charset="0"/>
                <a:cs typeface="Times New Roman" panose="02020603050405020304" pitchFamily="18" charset="0"/>
              </a:rPr>
              <a:t>1. Treat crime and violence reduction as a public health issue: get to the root of the problem.</a:t>
            </a:r>
          </a:p>
          <a:p>
            <a:r>
              <a:rPr lang="en-US" dirty="0">
                <a:latin typeface="Times New Roman" panose="02020603050405020304" pitchFamily="18" charset="0"/>
                <a:cs typeface="Times New Roman" panose="02020603050405020304" pitchFamily="18" charset="0"/>
              </a:rPr>
              <a:t>Violence and crime are symptoms of a larger set of problems pertaining to a lack of economic, social, emotional and behavioral well-being. </a:t>
            </a:r>
          </a:p>
          <a:p>
            <a:r>
              <a:rPr lang="en-US" dirty="0">
                <a:latin typeface="Times New Roman" panose="02020603050405020304" pitchFamily="18" charset="0"/>
                <a:cs typeface="Times New Roman" panose="02020603050405020304" pitchFamily="18" charset="0"/>
              </a:rPr>
              <a:t>Partners representing multiple disciplines, new and better coordination of existing resources, dedicated staff, an informed public and engaged residents</a:t>
            </a:r>
          </a:p>
          <a:p>
            <a:r>
              <a:rPr lang="en-US" dirty="0">
                <a:latin typeface="Times New Roman" panose="02020603050405020304" pitchFamily="18" charset="0"/>
                <a:cs typeface="Times New Roman" panose="02020603050405020304" pitchFamily="18" charset="0"/>
              </a:rPr>
              <a:t>There is no “silver bullet!!”</a:t>
            </a:r>
          </a:p>
          <a:p>
            <a:pPr marL="347663" indent="-347663">
              <a:buNone/>
            </a:pPr>
            <a:r>
              <a:rPr lang="en-US" dirty="0">
                <a:latin typeface="Times New Roman" panose="02020603050405020304" pitchFamily="18" charset="0"/>
                <a:cs typeface="Times New Roman" panose="02020603050405020304" pitchFamily="18" charset="0"/>
              </a:rPr>
              <a:t>2. </a:t>
            </a:r>
            <a:r>
              <a:rPr lang="en-US" dirty="0">
                <a:solidFill>
                  <a:srgbClr val="000000"/>
                </a:solidFill>
                <a:latin typeface="Times New Roman" panose="02020603050405020304" pitchFamily="18" charset="0"/>
                <a:cs typeface="Times New Roman" panose="02020603050405020304" pitchFamily="18" charset="0"/>
              </a:rPr>
              <a:t>Invest needed resources on the front end of the criminal justice system rather than on the back end</a:t>
            </a:r>
          </a:p>
          <a:p>
            <a:pPr marL="347663" indent="-347663">
              <a:buNone/>
            </a:pPr>
            <a:r>
              <a:rPr lang="en-US" dirty="0">
                <a:solidFill>
                  <a:srgbClr val="000000"/>
                </a:solidFill>
                <a:latin typeface="Times New Roman" panose="02020603050405020304" pitchFamily="18" charset="0"/>
                <a:cs typeface="Times New Roman" panose="02020603050405020304" pitchFamily="18" charset="0"/>
              </a:rPr>
              <a:t>3. Reduce harm to victims, families and communities.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00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4EAA-73A8-6A4D-A097-86CB54228453}"/>
              </a:ext>
            </a:extLst>
          </p:cNvPr>
          <p:cNvSpPr>
            <a:spLocks noGrp="1"/>
          </p:cNvSpPr>
          <p:nvPr>
            <p:ph type="title"/>
          </p:nvPr>
        </p:nvSpPr>
        <p:spPr>
          <a:xfrm>
            <a:off x="176508" y="294729"/>
            <a:ext cx="4293218" cy="1676603"/>
          </a:xfrm>
        </p:spPr>
        <p:txBody>
          <a:bodyPr>
            <a:normAutofit/>
          </a:bodyPr>
          <a:lstStyle/>
          <a:p>
            <a:r>
              <a:rPr lang="en-US" sz="2800" dirty="0">
                <a:latin typeface="Copperplate Gothic Bold" panose="020E0705020206020404" pitchFamily="34" charset="0"/>
              </a:rPr>
              <a:t>Public Safety &amp; Harm Reduction Approach</a:t>
            </a:r>
          </a:p>
        </p:txBody>
      </p:sp>
      <p:sp>
        <p:nvSpPr>
          <p:cNvPr id="3" name="Content Placeholder 2">
            <a:extLst>
              <a:ext uri="{FF2B5EF4-FFF2-40B4-BE49-F238E27FC236}">
                <a16:creationId xmlns:a16="http://schemas.microsoft.com/office/drawing/2014/main" id="{17F63E72-655D-8A43-ADA7-D0BD8D6D20BC}"/>
              </a:ext>
            </a:extLst>
          </p:cNvPr>
          <p:cNvSpPr>
            <a:spLocks noGrp="1"/>
          </p:cNvSpPr>
          <p:nvPr>
            <p:ph idx="1"/>
          </p:nvPr>
        </p:nvSpPr>
        <p:spPr>
          <a:xfrm>
            <a:off x="270933" y="2305870"/>
            <a:ext cx="4293218" cy="4138972"/>
          </a:xfrm>
        </p:spPr>
        <p:txBody>
          <a:bodyPr>
            <a:normAutofit/>
          </a:bodyPr>
          <a:lstStyle/>
          <a:p>
            <a:r>
              <a:rPr lang="en-US" sz="2400" dirty="0">
                <a:latin typeface="Times New Roman" panose="02020603050405020304" pitchFamily="18" charset="0"/>
                <a:cs typeface="Times New Roman" panose="02020603050405020304" pitchFamily="18" charset="0"/>
              </a:rPr>
              <a:t>Strengthen long-term public safety and community well-being</a:t>
            </a:r>
          </a:p>
          <a:p>
            <a:r>
              <a:rPr lang="en-US" sz="2400" dirty="0">
                <a:latin typeface="Times New Roman" panose="02020603050405020304" pitchFamily="18" charset="0"/>
                <a:cs typeface="Times New Roman" panose="02020603050405020304" pitchFamily="18" charset="0"/>
              </a:rPr>
              <a:t>Strategically address violent crime</a:t>
            </a:r>
          </a:p>
          <a:p>
            <a:r>
              <a:rPr lang="en-US" sz="2400" dirty="0">
                <a:latin typeface="Times New Roman" panose="02020603050405020304" pitchFamily="18" charset="0"/>
                <a:cs typeface="Times New Roman" panose="02020603050405020304" pitchFamily="18" charset="0"/>
              </a:rPr>
              <a:t>Offer alternative accountably solutions for non-violent, low-level offenders</a:t>
            </a:r>
          </a:p>
          <a:p>
            <a:r>
              <a:rPr lang="en-US" sz="2400" dirty="0">
                <a:latin typeface="Times New Roman" panose="02020603050405020304" pitchFamily="18" charset="0"/>
                <a:cs typeface="Times New Roman" panose="02020603050405020304" pitchFamily="18" charset="0"/>
              </a:rPr>
              <a:t>Pursue justice for victims, offenders and the communit</a:t>
            </a:r>
            <a:r>
              <a:rPr lang="en-US" sz="2400" dirty="0"/>
              <a:t>y  </a:t>
            </a:r>
          </a:p>
        </p:txBody>
      </p:sp>
      <p:pic>
        <p:nvPicPr>
          <p:cNvPr id="4" name="Picture 3">
            <a:extLst>
              <a:ext uri="{FF2B5EF4-FFF2-40B4-BE49-F238E27FC236}">
                <a16:creationId xmlns:a16="http://schemas.microsoft.com/office/drawing/2014/main" id="{0665C855-A79B-7747-BD24-F604725C6EC6}"/>
              </a:ext>
            </a:extLst>
          </p:cNvPr>
          <p:cNvPicPr>
            <a:picLocks noChangeAspect="1"/>
          </p:cNvPicPr>
          <p:nvPr/>
        </p:nvPicPr>
        <p:blipFill rotWithShape="1">
          <a:blip r:embed="rId2"/>
          <a:srcRect l="22005" r="16045"/>
          <a:stretch/>
        </p:blipFill>
        <p:spPr>
          <a:xfrm>
            <a:off x="4639056" y="10"/>
            <a:ext cx="7552944" cy="6857990"/>
          </a:xfrm>
          <a:prstGeom prst="rect">
            <a:avLst/>
          </a:prstGeom>
          <a:effectLst/>
        </p:spPr>
      </p:pic>
    </p:spTree>
    <p:extLst>
      <p:ext uri="{BB962C8B-B14F-4D97-AF65-F5344CB8AC3E}">
        <p14:creationId xmlns:p14="http://schemas.microsoft.com/office/powerpoint/2010/main" val="171315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48267"/>
          </a:xfrm>
        </p:spPr>
        <p:txBody>
          <a:bodyPr>
            <a:normAutofit/>
          </a:bodyPr>
          <a:lstStyle/>
          <a:p>
            <a:r>
              <a:rPr lang="en-US" sz="2400" dirty="0">
                <a:latin typeface="Copperplate Gothic Bold" panose="020E0705020206020404" pitchFamily="34" charset="0"/>
              </a:rPr>
              <a:t>	NEIGHBORHOOD OWNERSHIP MODEL FRAMEWORK</a:t>
            </a:r>
          </a:p>
        </p:txBody>
      </p:sp>
      <p:sp>
        <p:nvSpPr>
          <p:cNvPr id="3" name="Content Placeholder 2"/>
          <p:cNvSpPr>
            <a:spLocks noGrp="1"/>
          </p:cNvSpPr>
          <p:nvPr>
            <p:ph idx="1"/>
          </p:nvPr>
        </p:nvSpPr>
        <p:spPr>
          <a:xfrm>
            <a:off x="838200" y="948267"/>
            <a:ext cx="10515600" cy="573193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Six Steps to Establish a NOM</a:t>
            </a:r>
          </a:p>
          <a:p>
            <a:pPr marL="0" indent="0">
              <a:buNone/>
            </a:pPr>
            <a:r>
              <a:rPr lang="en-US" b="1" dirty="0">
                <a:latin typeface="Times New Roman" panose="02020603050405020304" pitchFamily="18" charset="0"/>
                <a:cs typeface="Times New Roman" panose="02020603050405020304" pitchFamily="18" charset="0"/>
              </a:rPr>
              <a:t>1. Establish a preliminary team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Set up a team of interested neighbors who are committed to reducing crime.</a:t>
            </a:r>
          </a:p>
          <a:p>
            <a:r>
              <a:rPr lang="en-US" dirty="0">
                <a:latin typeface="Times New Roman" panose="02020603050405020304" pitchFamily="18" charset="0"/>
                <a:cs typeface="Times New Roman" panose="02020603050405020304" pitchFamily="18" charset="0"/>
              </a:rPr>
              <a:t>This could be a team as small as three or as large as 10 people</a:t>
            </a:r>
            <a:r>
              <a:rPr lang="en-US" dirty="0"/>
              <a:t>.</a:t>
            </a:r>
          </a:p>
          <a:p>
            <a:endParaRPr lang="en-US" dirty="0">
              <a:latin typeface="Times New Roman" panose="02020603050405020304" pitchFamily="18" charset="0"/>
              <a:cs typeface="Times New Roman" panose="02020603050405020304" pitchFamily="18" charset="0"/>
            </a:endParaRPr>
          </a:p>
          <a:p>
            <a:pPr marL="398463" indent="-398463">
              <a:buAutoNum type="arabicPeriod" startAt="2"/>
            </a:pPr>
            <a:r>
              <a:rPr lang="en-US" b="1" dirty="0">
                <a:latin typeface="Times New Roman" panose="02020603050405020304" pitchFamily="18" charset="0"/>
                <a:cs typeface="Times New Roman" panose="02020603050405020304" pitchFamily="18" charset="0"/>
              </a:rPr>
              <a:t>Do a safety assessment</a:t>
            </a:r>
            <a:r>
              <a:rPr lang="en-US" dirty="0">
                <a:latin typeface="Times New Roman" panose="02020603050405020304" pitchFamily="18" charset="0"/>
                <a:cs typeface="Times New Roman" panose="02020603050405020304" pitchFamily="18" charset="0"/>
              </a:rPr>
              <a:t>. Determine what level of crime occurs in   your neighborhood. </a:t>
            </a:r>
          </a:p>
          <a:p>
            <a:r>
              <a:rPr lang="en-US" dirty="0">
                <a:latin typeface="Times New Roman" panose="02020603050405020304" pitchFamily="18" charset="0"/>
                <a:cs typeface="Times New Roman" panose="02020603050405020304" pitchFamily="18" charset="0"/>
              </a:rPr>
              <a:t>Does the level of crime in your neighborhood warrant an “intervention” style approach?</a:t>
            </a:r>
          </a:p>
          <a:p>
            <a:r>
              <a:rPr lang="en-US" dirty="0">
                <a:latin typeface="Times New Roman" panose="02020603050405020304" pitchFamily="18" charset="0"/>
                <a:cs typeface="Times New Roman" panose="02020603050405020304" pitchFamily="18" charset="0"/>
              </a:rPr>
              <a:t>Does your neighborhood want to support a more moderate approach?</a:t>
            </a:r>
          </a:p>
        </p:txBody>
      </p:sp>
    </p:spTree>
    <p:extLst>
      <p:ext uri="{BB962C8B-B14F-4D97-AF65-F5344CB8AC3E}">
        <p14:creationId xmlns:p14="http://schemas.microsoft.com/office/powerpoint/2010/main" val="244520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608"/>
          </a:xfrm>
        </p:spPr>
        <p:txBody>
          <a:bodyPr>
            <a:normAutofit/>
          </a:bodyPr>
          <a:lstStyle/>
          <a:p>
            <a:r>
              <a:rPr lang="en-US" sz="2400" dirty="0">
                <a:latin typeface="Copperplate Gothic Bold" panose="020E0705020206020404" pitchFamily="34" charset="0"/>
              </a:rPr>
              <a:t>         NEIGHBORHOOD OWNERSHIP MODEL FRAMEWORK</a:t>
            </a:r>
            <a:endParaRPr lang="en-US" sz="2400" dirty="0"/>
          </a:p>
        </p:txBody>
      </p:sp>
      <p:sp>
        <p:nvSpPr>
          <p:cNvPr id="3" name="Content Placeholder 2"/>
          <p:cNvSpPr>
            <a:spLocks noGrp="1"/>
          </p:cNvSpPr>
          <p:nvPr>
            <p:ph idx="1"/>
          </p:nvPr>
        </p:nvSpPr>
        <p:spPr>
          <a:xfrm>
            <a:off x="838200" y="1286933"/>
            <a:ext cx="10515600" cy="4890030"/>
          </a:xfrm>
        </p:spPr>
        <p:txBody>
          <a:bodyPr/>
          <a:lstStyle/>
          <a:p>
            <a:pPr marL="398463" indent="-398463">
              <a:buNone/>
              <a:tabLst>
                <a:tab pos="347663" algn="l"/>
              </a:tabLst>
            </a:pPr>
            <a:r>
              <a:rPr lang="en-US" b="1"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Prepare a written Neighborhood Ownership Plan</a:t>
            </a:r>
            <a:r>
              <a:rPr lang="en-US" dirty="0">
                <a:latin typeface="Times New Roman" panose="02020603050405020304" pitchFamily="18" charset="0"/>
                <a:cs typeface="Times New Roman" panose="02020603050405020304" pitchFamily="18" charset="0"/>
              </a:rPr>
              <a:t>. Use the model to develop a written plan.</a:t>
            </a:r>
          </a:p>
          <a:p>
            <a:pPr>
              <a:tabLst>
                <a:tab pos="347663" algn="l"/>
              </a:tabLst>
            </a:pPr>
            <a:r>
              <a:rPr lang="en-US" dirty="0">
                <a:latin typeface="Times New Roman" panose="02020603050405020304" pitchFamily="18" charset="0"/>
                <a:cs typeface="Times New Roman" panose="02020603050405020304" pitchFamily="18" charset="0"/>
              </a:rPr>
              <a:t>While it may seem easier to do it alone for the short term, neighbors working together will help create better results in the long term.</a:t>
            </a:r>
          </a:p>
          <a:p>
            <a:pPr>
              <a:tabLst>
                <a:tab pos="347663" algn="l"/>
              </a:tabLst>
            </a:pPr>
            <a:r>
              <a:rPr lang="en-US" dirty="0">
                <a:latin typeface="Times New Roman" panose="02020603050405020304" pitchFamily="18" charset="0"/>
                <a:cs typeface="Times New Roman" panose="02020603050405020304" pitchFamily="18" charset="0"/>
              </a:rPr>
              <a:t>Establish priorities and set goals. (Individual values, beliefs and lived experiences are important so be open minded and patient). </a:t>
            </a:r>
          </a:p>
          <a:p>
            <a:pPr>
              <a:tabLst>
                <a:tab pos="347663" algn="l"/>
              </a:tabLst>
            </a:pPr>
            <a:r>
              <a:rPr lang="en-US" dirty="0">
                <a:latin typeface="Times New Roman" panose="02020603050405020304" pitchFamily="18" charset="0"/>
                <a:cs typeface="Times New Roman" panose="02020603050405020304" pitchFamily="18" charset="0"/>
              </a:rPr>
              <a:t>Don’t try to address too many issues at one time. (Be realistic based upon the neighborhood’s capacity). </a:t>
            </a:r>
          </a:p>
        </p:txBody>
      </p:sp>
    </p:spTree>
    <p:extLst>
      <p:ext uri="{BB962C8B-B14F-4D97-AF65-F5344CB8AC3E}">
        <p14:creationId xmlns:p14="http://schemas.microsoft.com/office/powerpoint/2010/main" val="134672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942"/>
          </a:xfrm>
        </p:spPr>
        <p:txBody>
          <a:bodyPr>
            <a:normAutofit/>
          </a:bodyPr>
          <a:lstStyle/>
          <a:p>
            <a:r>
              <a:rPr lang="en-US" sz="2400" dirty="0">
                <a:latin typeface="Copperplate Gothic Bold" panose="020E0705020206020404" pitchFamily="34" charset="0"/>
              </a:rPr>
              <a:t>	NEIGHBORHOOD OWNERSHIP MODEL FRAMEWORK</a:t>
            </a:r>
            <a:endParaRPr lang="en-US" sz="2400" dirty="0"/>
          </a:p>
        </p:txBody>
      </p:sp>
      <p:sp>
        <p:nvSpPr>
          <p:cNvPr id="3" name="Content Placeholder 2"/>
          <p:cNvSpPr>
            <a:spLocks noGrp="1"/>
          </p:cNvSpPr>
          <p:nvPr>
            <p:ph idx="1"/>
          </p:nvPr>
        </p:nvSpPr>
        <p:spPr>
          <a:xfrm>
            <a:off x="838200" y="1397000"/>
            <a:ext cx="10515600" cy="4779963"/>
          </a:xfrm>
        </p:spPr>
        <p:txBody>
          <a:bodyPr/>
          <a:lstStyle/>
          <a:p>
            <a:pPr marL="398463" indent="-398463">
              <a:buNone/>
            </a:pPr>
            <a:r>
              <a:rPr lang="en-US" b="1"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Bring in and Leverage Government Partners</a:t>
            </a:r>
            <a:r>
              <a:rPr lang="en-US" dirty="0">
                <a:latin typeface="Times New Roman" panose="02020603050405020304" pitchFamily="18" charset="0"/>
                <a:cs typeface="Times New Roman" panose="02020603050405020304" pitchFamily="18" charset="0"/>
              </a:rPr>
              <a:t>. Partner with local government, community service providers and law enforcement agencies to support your plan and efforts.</a:t>
            </a:r>
          </a:p>
          <a:p>
            <a:r>
              <a:rPr lang="en-US" dirty="0">
                <a:latin typeface="Times New Roman" panose="02020603050405020304" pitchFamily="18" charset="0"/>
                <a:cs typeface="Times New Roman" panose="02020603050405020304" pitchFamily="18" charset="0"/>
              </a:rPr>
              <a:t>SLMPD,CAO, Neighborhood Stabilization, existing neighborhood associations, and specific social service and behavioral health providers.</a:t>
            </a:r>
          </a:p>
          <a:p>
            <a:r>
              <a:rPr lang="en-US" dirty="0">
                <a:latin typeface="Times New Roman" panose="02020603050405020304" pitchFamily="18" charset="0"/>
                <a:cs typeface="Times New Roman" panose="02020603050405020304" pitchFamily="18" charset="0"/>
              </a:rPr>
              <a:t>Be efficient in efforts to access and utilize existing services and programs.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01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1742"/>
          </a:xfrm>
        </p:spPr>
        <p:txBody>
          <a:bodyPr>
            <a:normAutofit/>
          </a:bodyPr>
          <a:lstStyle/>
          <a:p>
            <a:r>
              <a:rPr lang="en-US" sz="2000" dirty="0">
                <a:latin typeface="Copperplate Gothic Bold" panose="020E0705020206020404" pitchFamily="34" charset="0"/>
              </a:rPr>
              <a:t>		NEIGHBORHOOD OWNERSHIP MODEL FRAMEWORK</a:t>
            </a:r>
            <a:endParaRPr lang="en-US" sz="2000" dirty="0"/>
          </a:p>
        </p:txBody>
      </p:sp>
      <p:sp>
        <p:nvSpPr>
          <p:cNvPr id="3" name="Content Placeholder 2"/>
          <p:cNvSpPr>
            <a:spLocks noGrp="1"/>
          </p:cNvSpPr>
          <p:nvPr>
            <p:ph idx="1"/>
          </p:nvPr>
        </p:nvSpPr>
        <p:spPr>
          <a:xfrm>
            <a:off x="838200" y="1447800"/>
            <a:ext cx="10515600" cy="4729163"/>
          </a:xfrm>
        </p:spPr>
        <p:txBody>
          <a:bodyPr>
            <a:normAutofit fontScale="85000" lnSpcReduction="10000"/>
          </a:bodyPr>
          <a:lstStyle/>
          <a:p>
            <a:pPr marL="347663" indent="-347663">
              <a:buNone/>
            </a:pPr>
            <a:r>
              <a:rPr lang="en-US" b="1" dirty="0">
                <a:latin typeface="Times New Roman" panose="02020603050405020304" pitchFamily="18" charset="0"/>
                <a:cs typeface="Times New Roman" panose="02020603050405020304" pitchFamily="18" charset="0"/>
              </a:rPr>
              <a:t>5. Implement Your Plan</a:t>
            </a:r>
            <a:r>
              <a:rPr lang="en-US" dirty="0">
                <a:latin typeface="Times New Roman" panose="02020603050405020304" pitchFamily="18" charset="0"/>
                <a:cs typeface="Times New Roman" panose="02020603050405020304" pitchFamily="18" charset="0"/>
              </a:rPr>
              <a:t>. It is time to get started on implementation.  Actively implement your plan while remaining open to making adjustments as needed.</a:t>
            </a:r>
          </a:p>
          <a:p>
            <a:r>
              <a:rPr lang="en-US" dirty="0">
                <a:latin typeface="Times New Roman" panose="02020603050405020304" pitchFamily="18" charset="0"/>
                <a:cs typeface="Times New Roman" panose="02020603050405020304" pitchFamily="18" charset="0"/>
              </a:rPr>
              <a:t>Being inclusive and celebrating diversity is important.</a:t>
            </a:r>
          </a:p>
          <a:p>
            <a:r>
              <a:rPr lang="en-US" dirty="0">
                <a:latin typeface="Times New Roman" panose="02020603050405020304" pitchFamily="18" charset="0"/>
                <a:cs typeface="Times New Roman" panose="02020603050405020304" pitchFamily="18" charset="0"/>
              </a:rPr>
              <a:t>“ People may forget what you said…and they may forget what you did… but the never forget how you made them feel.” Maya Angelou </a:t>
            </a:r>
          </a:p>
          <a:p>
            <a:endParaRPr lang="en-US" dirty="0">
              <a:latin typeface="Times New Roman" panose="02020603050405020304" pitchFamily="18" charset="0"/>
              <a:cs typeface="Times New Roman" panose="02020603050405020304" pitchFamily="18" charset="0"/>
            </a:endParaRPr>
          </a:p>
          <a:p>
            <a:pPr marL="398463" indent="-398463">
              <a:buNone/>
            </a:pPr>
            <a:r>
              <a:rPr lang="en-US" b="1"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Stay the Course</a:t>
            </a:r>
            <a:r>
              <a:rPr lang="en-US" dirty="0">
                <a:latin typeface="Times New Roman" panose="02020603050405020304" pitchFamily="18" charset="0"/>
                <a:cs typeface="Times New Roman" panose="02020603050405020304" pitchFamily="18" charset="0"/>
              </a:rPr>
              <a:t>. Finally, be persistent and patient. It takes time to implement changes and to see results.</a:t>
            </a:r>
          </a:p>
          <a:p>
            <a:r>
              <a:rPr lang="en-US" sz="3000" dirty="0">
                <a:latin typeface="Times New Roman" panose="02020603050405020304" pitchFamily="18" charset="0"/>
                <a:cs typeface="Times New Roman" panose="02020603050405020304" pitchFamily="18" charset="0"/>
              </a:rPr>
              <a:t>This is your neighborhood, your home, your life - and it is all worth protecting. </a:t>
            </a:r>
          </a:p>
          <a:p>
            <a:r>
              <a:rPr lang="en-US" sz="3000" dirty="0">
                <a:latin typeface="Times New Roman" panose="02020603050405020304" pitchFamily="18" charset="0"/>
                <a:cs typeface="Times New Roman" panose="02020603050405020304" pitchFamily="18" charset="0"/>
              </a:rPr>
              <a:t>The most powerful force in the stabilization of any community is the people who live there. Be prepared for things to get worse before they get better.  </a:t>
            </a:r>
          </a:p>
        </p:txBody>
      </p:sp>
    </p:spTree>
    <p:extLst>
      <p:ext uri="{BB962C8B-B14F-4D97-AF65-F5344CB8AC3E}">
        <p14:creationId xmlns:p14="http://schemas.microsoft.com/office/powerpoint/2010/main" val="382959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1008"/>
          </a:xfrm>
        </p:spPr>
        <p:txBody>
          <a:bodyPr>
            <a:normAutofit fontScale="90000"/>
          </a:bodyPr>
          <a:lstStyle/>
          <a:p>
            <a:pPr algn="ctr"/>
            <a:r>
              <a:rPr lang="en-US" sz="3600" dirty="0">
                <a:latin typeface="Copperplate Gothic Bold" panose="020E0705020206020404" pitchFamily="34" charset="0"/>
              </a:rPr>
              <a:t>	Neighborhood Victim Support Volunteer Program</a:t>
            </a:r>
          </a:p>
        </p:txBody>
      </p:sp>
      <p:sp>
        <p:nvSpPr>
          <p:cNvPr id="3" name="Content Placeholder 2"/>
          <p:cNvSpPr>
            <a:spLocks noGrp="1"/>
          </p:cNvSpPr>
          <p:nvPr>
            <p:ph idx="1"/>
          </p:nvPr>
        </p:nvSpPr>
        <p:spPr/>
        <p:txBody>
          <a:bodyPr/>
          <a:lstStyle/>
          <a:p>
            <a:pPr marL="0" indent="0">
              <a:buNone/>
            </a:pPr>
            <a:r>
              <a:rPr lang="en-US" b="1">
                <a:latin typeface="Times New Roman" panose="02020603050405020304" pitchFamily="18" charset="0"/>
                <a:cs typeface="Times New Roman" panose="02020603050405020304" pitchFamily="18" charset="0"/>
              </a:rPr>
              <a:t>Overall goals: </a:t>
            </a:r>
            <a:endParaRPr lang="en-US" b="1" dirty="0">
              <a:latin typeface="Times New Roman" panose="02020603050405020304" pitchFamily="18" charset="0"/>
              <a:cs typeface="Times New Roman" panose="02020603050405020304" pitchFamily="18" charset="0"/>
            </a:endParaRPr>
          </a:p>
          <a:p>
            <a:pPr marL="347663" indent="-347663">
              <a:buNone/>
            </a:pPr>
            <a:r>
              <a:rPr lang="en-US" dirty="0">
                <a:latin typeface="Times New Roman" panose="02020603050405020304" pitchFamily="18" charset="0"/>
                <a:cs typeface="Times New Roman" panose="02020603050405020304" pitchFamily="18" charset="0"/>
              </a:rPr>
              <a:t>1. Improve the treatment of all victims of crime by providing them with the assistance and services necessary to speed their recovery from the criminal act.</a:t>
            </a:r>
          </a:p>
          <a:p>
            <a:pPr marL="347663" indent="-347663">
              <a:buNone/>
            </a:pPr>
            <a:r>
              <a:rPr lang="en-US" dirty="0">
                <a:latin typeface="Times New Roman" panose="02020603050405020304" pitchFamily="18" charset="0"/>
                <a:cs typeface="Times New Roman" panose="02020603050405020304" pitchFamily="18" charset="0"/>
              </a:rPr>
              <a:t>2. Support and aid them as they move through the criminal justice process. </a:t>
            </a:r>
            <a:endParaRPr lang="en-US" dirty="0"/>
          </a:p>
        </p:txBody>
      </p:sp>
    </p:spTree>
    <p:extLst>
      <p:ext uri="{BB962C8B-B14F-4D97-AF65-F5344CB8AC3E}">
        <p14:creationId xmlns:p14="http://schemas.microsoft.com/office/powerpoint/2010/main" val="54425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6"/>
            <a:ext cx="10515600" cy="1074208"/>
          </a:xfrm>
        </p:spPr>
        <p:txBody>
          <a:bodyPr/>
          <a:lstStyle/>
          <a:p>
            <a:pPr algn="ctr"/>
            <a:r>
              <a:rPr lang="en-US" sz="2900" dirty="0">
                <a:solidFill>
                  <a:prstClr val="black"/>
                </a:solidFill>
                <a:latin typeface="Copperplate Gothic Bold" panose="020E0705020206020404" pitchFamily="34" charset="0"/>
              </a:rPr>
              <a:t>Neighborhood Victim Support Volunteer Program</a:t>
            </a:r>
            <a:endParaRPr lang="en-US" dirty="0"/>
          </a:p>
        </p:txBody>
      </p:sp>
      <p:sp>
        <p:nvSpPr>
          <p:cNvPr id="3" name="Content Placeholder 2"/>
          <p:cNvSpPr>
            <a:spLocks noGrp="1"/>
          </p:cNvSpPr>
          <p:nvPr>
            <p:ph idx="1"/>
          </p:nvPr>
        </p:nvSpPr>
        <p:spPr>
          <a:xfrm>
            <a:off x="838200" y="1312334"/>
            <a:ext cx="10515600" cy="4864629"/>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1. Requirements to become a Victim Support Volunteer:</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Completed and approved background check;</a:t>
            </a:r>
          </a:p>
          <a:p>
            <a:pPr lvl="0"/>
            <a:r>
              <a:rPr lang="en-US" dirty="0">
                <a:latin typeface="Times New Roman" panose="02020603050405020304" pitchFamily="18" charset="0"/>
                <a:cs typeface="Times New Roman" panose="02020603050405020304" pitchFamily="18" charset="0"/>
              </a:rPr>
              <a:t>Signed Confidentiality Agreement; and</a:t>
            </a:r>
          </a:p>
          <a:p>
            <a:pPr lvl="0"/>
            <a:r>
              <a:rPr lang="en-US" dirty="0">
                <a:latin typeface="Times New Roman" panose="02020603050405020304" pitchFamily="18" charset="0"/>
                <a:cs typeface="Times New Roman" panose="02020603050405020304" pitchFamily="18" charset="0"/>
              </a:rPr>
              <a:t>Participation in periodic review of responses/debriefing.</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2. Required Trainings: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2 hours on the criminal justice system</a:t>
            </a:r>
          </a:p>
          <a:p>
            <a:pPr lvl="0"/>
            <a:r>
              <a:rPr lang="en-US" dirty="0">
                <a:latin typeface="Times New Roman" panose="02020603050405020304" pitchFamily="18" charset="0"/>
                <a:cs typeface="Times New Roman" panose="02020603050405020304" pitchFamily="18" charset="0"/>
              </a:rPr>
              <a:t>2.5 hours of conflict management training</a:t>
            </a:r>
          </a:p>
          <a:p>
            <a:pPr lvl="0"/>
            <a:r>
              <a:rPr lang="en-US" dirty="0">
                <a:latin typeface="Times New Roman" panose="02020603050405020304" pitchFamily="18" charset="0"/>
                <a:cs typeface="Times New Roman" panose="02020603050405020304" pitchFamily="18" charset="0"/>
              </a:rPr>
              <a:t>3 hours of trauma informed training</a:t>
            </a:r>
          </a:p>
          <a:p>
            <a:pPr lvl="0"/>
            <a:r>
              <a:rPr lang="en-US" dirty="0">
                <a:latin typeface="Times New Roman" panose="02020603050405020304" pitchFamily="18" charset="0"/>
                <a:cs typeface="Times New Roman" panose="02020603050405020304" pitchFamily="18" charset="0"/>
              </a:rPr>
              <a:t>4 hours of cultural sensitivity, implicit bias, racial equity training</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948283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3342"/>
          </a:xfrm>
        </p:spPr>
        <p:txBody>
          <a:bodyPr>
            <a:normAutofit fontScale="90000"/>
          </a:bodyPr>
          <a:lstStyle/>
          <a:p>
            <a:pPr algn="ctr"/>
            <a:r>
              <a:rPr lang="en-US" sz="3200" dirty="0">
                <a:solidFill>
                  <a:prstClr val="black"/>
                </a:solidFill>
                <a:latin typeface="Copperplate Gothic Bold" panose="020E0705020206020404" pitchFamily="34" charset="0"/>
              </a:rPr>
              <a:t>Neighborhood Victim Support Volunteer Program</a:t>
            </a:r>
            <a:endParaRPr lang="en-US" dirty="0"/>
          </a:p>
        </p:txBody>
      </p:sp>
      <p:sp>
        <p:nvSpPr>
          <p:cNvPr id="3" name="Content Placeholder 2"/>
          <p:cNvSpPr>
            <a:spLocks noGrp="1"/>
          </p:cNvSpPr>
          <p:nvPr>
            <p:ph idx="1"/>
          </p:nvPr>
        </p:nvSpPr>
        <p:spPr>
          <a:xfrm>
            <a:off x="838200" y="1380067"/>
            <a:ext cx="10515600" cy="4796896"/>
          </a:xfrm>
        </p:spPr>
        <p:txBody>
          <a:bodyPr>
            <a:normAutofit fontScale="85000" lnSpcReduction="20000"/>
          </a:bodyPr>
          <a:lstStyle/>
          <a:p>
            <a:pPr marL="0" marR="0" indent="0">
              <a:lnSpc>
                <a:spcPct val="107000"/>
              </a:lnSpc>
              <a:spcBef>
                <a:spcPts val="0"/>
              </a:spcBef>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3. Qualities of a Neighborhood Victim Support Volunteer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Commitment to be available when needed for the victim of a crime.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empathize with others (care giver).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be impartial, non-judgmental and respect confidentiality.</a:t>
            </a: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remain calm in what might be a stressful situation.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demonstrate a caring, supportive and mature attitude when dealing with crime victims.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understand the impact of trauma upon a person’s life.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not feel overwhelmed in stressful situations.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Ability to demonstrate good listening skills and communicate well with a wide range of people.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Willingness to work within Victim Support policies, procedures and values (as determined by the neighborhood and in conjunction with the Missouri Department of Public Safety Code of Ethics for Victim Service Providers).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1857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17BFC-5EF0-4F92-BFB1-F290551884E7}"/>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3700" dirty="0"/>
              <a:t>St. Louis Circuit Attorney’s Victim Services Unit</a:t>
            </a:r>
          </a:p>
        </p:txBody>
      </p:sp>
      <p:pic>
        <p:nvPicPr>
          <p:cNvPr id="7" name="Picture Placeholder 6">
            <a:extLst>
              <a:ext uri="{FF2B5EF4-FFF2-40B4-BE49-F238E27FC236}">
                <a16:creationId xmlns:a16="http://schemas.microsoft.com/office/drawing/2014/main" id="{0AA00976-4F85-420F-BBC3-08CAEFAED9CC}"/>
              </a:ext>
            </a:extLst>
          </p:cNvPr>
          <p:cNvPicPr>
            <a:picLocks noGrp="1" noChangeAspect="1"/>
          </p:cNvPicPr>
          <p:nvPr>
            <p:ph type="pic" idx="1"/>
          </p:nvPr>
        </p:nvPicPr>
        <p:blipFill rotWithShape="1">
          <a:blip r:embed="rId2"/>
          <a:srcRect t="24202" b="24202"/>
          <a:stretch/>
        </p:blipFill>
        <p:spPr>
          <a:xfrm>
            <a:off x="4645891" y="444520"/>
            <a:ext cx="6622473" cy="3819048"/>
          </a:xfrm>
          <a:prstGeom prst="rect">
            <a:avLst/>
          </a:prstGeom>
        </p:spPr>
      </p:pic>
      <p:sp>
        <p:nvSpPr>
          <p:cNvPr id="6" name="Text Placeholder 5">
            <a:extLst>
              <a:ext uri="{FF2B5EF4-FFF2-40B4-BE49-F238E27FC236}">
                <a16:creationId xmlns:a16="http://schemas.microsoft.com/office/drawing/2014/main" id="{B0F8F35D-B933-41FC-A124-A8D4E10689EC}"/>
              </a:ext>
            </a:extLst>
          </p:cNvPr>
          <p:cNvSpPr>
            <a:spLocks noGrp="1"/>
          </p:cNvSpPr>
          <p:nvPr>
            <p:ph type="body" sz="half" idx="2"/>
          </p:nvPr>
        </p:nvSpPr>
        <p:spPr>
          <a:xfrm>
            <a:off x="417836" y="3995014"/>
            <a:ext cx="5935463" cy="3342747"/>
          </a:xfrm>
        </p:spPr>
        <p:txBody>
          <a:bodyPr vert="horz" lIns="0" tIns="45720" rIns="0" bIns="45720" rtlCol="0">
            <a:normAutofit/>
          </a:bodyPr>
          <a:lstStyle/>
          <a:p>
            <a:pPr>
              <a:lnSpc>
                <a:spcPct val="90000"/>
              </a:lnSpc>
            </a:pPr>
            <a:r>
              <a:rPr lang="en-US" sz="2000" b="1" dirty="0"/>
              <a:t>MISSION</a:t>
            </a:r>
          </a:p>
          <a:p>
            <a:pPr>
              <a:lnSpc>
                <a:spcPct val="90000"/>
              </a:lnSpc>
            </a:pPr>
            <a:r>
              <a:rPr lang="en-US" sz="2000" b="1" dirty="0"/>
              <a:t>Victim Services is dedicated to assisting crime victims with the aftermath of violent crimes and acts as a liaison between victims and the criminal justice system.</a:t>
            </a:r>
          </a:p>
          <a:p>
            <a:pPr>
              <a:lnSpc>
                <a:spcPct val="90000"/>
              </a:lnSpc>
            </a:pPr>
            <a:r>
              <a:rPr lang="en-US" sz="2000" b="1" dirty="0"/>
              <a:t>Largest prosecution-based Victim Services agency in the State of Missouri</a:t>
            </a:r>
          </a:p>
          <a:p>
            <a:pPr>
              <a:lnSpc>
                <a:spcPct val="90000"/>
              </a:lnSpc>
            </a:pPr>
            <a:endParaRPr lang="en-US" dirty="0"/>
          </a:p>
        </p:txBody>
      </p:sp>
    </p:spTree>
    <p:extLst>
      <p:ext uri="{BB962C8B-B14F-4D97-AF65-F5344CB8AC3E}">
        <p14:creationId xmlns:p14="http://schemas.microsoft.com/office/powerpoint/2010/main" val="1575518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8008"/>
          </a:xfrm>
        </p:spPr>
        <p:txBody>
          <a:bodyPr/>
          <a:lstStyle/>
          <a:p>
            <a:pPr algn="ctr"/>
            <a:r>
              <a:rPr lang="en-US" sz="3200" dirty="0">
                <a:solidFill>
                  <a:prstClr val="black"/>
                </a:solidFill>
                <a:latin typeface="Copperplate Gothic Bold" panose="020E0705020206020404" pitchFamily="34" charset="0"/>
              </a:rPr>
              <a:t>Neighborhood Victim Support Volunteer Program</a:t>
            </a:r>
            <a:endParaRPr lang="en-US" dirty="0"/>
          </a:p>
        </p:txBody>
      </p:sp>
      <p:sp>
        <p:nvSpPr>
          <p:cNvPr id="3" name="Content Placeholder 2"/>
          <p:cNvSpPr>
            <a:spLocks noGrp="1"/>
          </p:cNvSpPr>
          <p:nvPr>
            <p:ph idx="1"/>
          </p:nvPr>
        </p:nvSpPr>
        <p:spPr>
          <a:xfrm>
            <a:off x="838200" y="1363134"/>
            <a:ext cx="10515600" cy="4813829"/>
          </a:xfrm>
        </p:spPr>
        <p:txBody>
          <a:bodyPr>
            <a:normAutofit lnSpcReduction="10000"/>
          </a:bodyPr>
          <a:lstStyle/>
          <a:p>
            <a:pPr marL="0" marR="0" indent="0">
              <a:lnSpc>
                <a:spcPct val="107000"/>
              </a:lnSpc>
              <a:spcBef>
                <a:spcPts val="0"/>
              </a:spcBef>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4. Core skills of a victim service professional include: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Communication skills.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Engaging clients and establishing rapport.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Assessing needs and identifying resources.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Providing referrals.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Conflict management and negotiation.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Documentation.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Problem solving.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Crisis intervention.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Advocacy.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82286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AD0-54C2-6F34-9FF3-F69CAC94FFC0}"/>
              </a:ext>
            </a:extLst>
          </p:cNvPr>
          <p:cNvSpPr>
            <a:spLocks noGrp="1"/>
          </p:cNvSpPr>
          <p:nvPr>
            <p:ph type="title"/>
          </p:nvPr>
        </p:nvSpPr>
        <p:spPr/>
        <p:txBody>
          <a:bodyPr>
            <a:normAutofit/>
          </a:bodyPr>
          <a:lstStyle/>
          <a:p>
            <a:r>
              <a:rPr lang="en-US" sz="4000" dirty="0">
                <a:latin typeface="Copperplate Gothic Bold" panose="020E0705020206020404" pitchFamily="34" charset="0"/>
              </a:rPr>
              <a:t>		CONTACT INFORMATION</a:t>
            </a:r>
          </a:p>
        </p:txBody>
      </p:sp>
      <p:sp>
        <p:nvSpPr>
          <p:cNvPr id="3" name="Content Placeholder 2">
            <a:extLst>
              <a:ext uri="{FF2B5EF4-FFF2-40B4-BE49-F238E27FC236}">
                <a16:creationId xmlns:a16="http://schemas.microsoft.com/office/drawing/2014/main" id="{D9FFF276-06A1-DA24-A734-50A36357B116}"/>
              </a:ext>
            </a:extLst>
          </p:cNvPr>
          <p:cNvSpPr>
            <a:spLocks noGrp="1"/>
          </p:cNvSpPr>
          <p:nvPr>
            <p:ph idx="1"/>
          </p:nvPr>
        </p:nvSpPr>
        <p:spPr>
          <a:xfrm>
            <a:off x="738909" y="1440873"/>
            <a:ext cx="10614891" cy="4736090"/>
          </a:xfrm>
        </p:spPr>
        <p:txBody>
          <a:bodyPr/>
          <a:lstStyle/>
          <a:p>
            <a:pPr marL="0" indent="0">
              <a:buNone/>
            </a:pPr>
            <a:r>
              <a:rPr lang="en-US" dirty="0">
                <a:latin typeface="Times New Roman" panose="02020603050405020304" pitchFamily="18" charset="0"/>
                <a:cs typeface="Times New Roman" panose="02020603050405020304" pitchFamily="18" charset="0"/>
              </a:rPr>
              <a:t>Khatib Waheed, Director, Community Engagement and Strategic Partnerships</a:t>
            </a:r>
          </a:p>
          <a:p>
            <a:pPr marL="0" indent="0">
              <a:buNone/>
            </a:pPr>
            <a:r>
              <a:rPr lang="en-US" dirty="0">
                <a:latin typeface="Times New Roman" panose="02020603050405020304" pitchFamily="18" charset="0"/>
                <a:cs typeface="Times New Roman" panose="02020603050405020304" pitchFamily="18" charset="0"/>
                <a:hlinkClick r:id="rId2"/>
              </a:rPr>
              <a:t>waheedk@stlouiscao.org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314-589-6247 (office)</a:t>
            </a:r>
          </a:p>
          <a:p>
            <a:pPr marL="0" indent="0">
              <a:buNone/>
            </a:pPr>
            <a:r>
              <a:rPr lang="en-US" dirty="0">
                <a:latin typeface="Times New Roman" panose="02020603050405020304" pitchFamily="18" charset="0"/>
                <a:cs typeface="Times New Roman" panose="02020603050405020304" pitchFamily="18" charset="0"/>
              </a:rPr>
              <a:t>314-799-1336 (cell)</a:t>
            </a:r>
          </a:p>
          <a:p>
            <a:pPr marL="0" indent="0">
              <a:buNone/>
            </a:pPr>
            <a:r>
              <a:rPr lang="en-US" dirty="0">
                <a:latin typeface="Times New Roman" panose="02020603050405020304" pitchFamily="18" charset="0"/>
                <a:cs typeface="Times New Roman" panose="02020603050405020304" pitchFamily="18" charset="0"/>
              </a:rPr>
              <a:t>Malika Poindexter, Executive Director of St. Louis Circuit Attorney’s Office Victim Services Unit</a:t>
            </a:r>
          </a:p>
          <a:p>
            <a:pPr marL="0" indent="0">
              <a:buNone/>
            </a:pPr>
            <a:r>
              <a:rPr lang="en-US" dirty="0">
                <a:latin typeface="Times New Roman" panose="02020603050405020304" pitchFamily="18" charset="0"/>
                <a:cs typeface="Times New Roman" panose="02020603050405020304" pitchFamily="18" charset="0"/>
                <a:hlinkClick r:id="rId3"/>
              </a:rPr>
              <a:t>poindexterm@stlouiscao.org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314-622-4373 (office)</a:t>
            </a:r>
          </a:p>
        </p:txBody>
      </p:sp>
    </p:spTree>
    <p:extLst>
      <p:ext uri="{BB962C8B-B14F-4D97-AF65-F5344CB8AC3E}">
        <p14:creationId xmlns:p14="http://schemas.microsoft.com/office/powerpoint/2010/main" val="195140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F3A1-A434-49D8-B546-DCBF99899802}"/>
              </a:ext>
            </a:extLst>
          </p:cNvPr>
          <p:cNvSpPr>
            <a:spLocks noGrp="1"/>
          </p:cNvSpPr>
          <p:nvPr>
            <p:ph type="title"/>
          </p:nvPr>
        </p:nvSpPr>
        <p:spPr>
          <a:xfrm>
            <a:off x="3907329" y="2720442"/>
            <a:ext cx="4377342" cy="957090"/>
          </a:xfrm>
        </p:spPr>
        <p:txBody>
          <a:bodyPr anchor="ctr">
            <a:noAutofit/>
          </a:bodyPr>
          <a:lstStyle/>
          <a:p>
            <a:r>
              <a:rPr lang="en-US" sz="6000" dirty="0">
                <a:solidFill>
                  <a:srgbClr val="FFFFFF"/>
                </a:solidFill>
              </a:rPr>
              <a:t>    </a:t>
            </a:r>
            <a:r>
              <a:rPr lang="en-US" sz="8000" b="1" dirty="0"/>
              <a:t>Questions</a:t>
            </a:r>
            <a:r>
              <a:rPr lang="en-US" sz="8000" b="1" dirty="0">
                <a:solidFill>
                  <a:srgbClr val="FFFFFF"/>
                </a:solidFill>
              </a:rPr>
              <a:t>?</a:t>
            </a:r>
          </a:p>
        </p:txBody>
      </p:sp>
    </p:spTree>
    <p:extLst>
      <p:ext uri="{BB962C8B-B14F-4D97-AF65-F5344CB8AC3E}">
        <p14:creationId xmlns:p14="http://schemas.microsoft.com/office/powerpoint/2010/main" val="288579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832C-BE77-4187-838A-B11FE969F8D4}"/>
              </a:ext>
            </a:extLst>
          </p:cNvPr>
          <p:cNvSpPr>
            <a:spLocks noGrp="1"/>
          </p:cNvSpPr>
          <p:nvPr>
            <p:ph type="title"/>
          </p:nvPr>
        </p:nvSpPr>
        <p:spPr/>
        <p:txBody>
          <a:bodyPr/>
          <a:lstStyle/>
          <a:p>
            <a:r>
              <a:rPr lang="en-US" dirty="0"/>
              <a:t>Victim Advocacy Practice Areas</a:t>
            </a:r>
          </a:p>
        </p:txBody>
      </p:sp>
      <p:sp>
        <p:nvSpPr>
          <p:cNvPr id="5" name="TextBox 4">
            <a:extLst>
              <a:ext uri="{FF2B5EF4-FFF2-40B4-BE49-F238E27FC236}">
                <a16:creationId xmlns:a16="http://schemas.microsoft.com/office/drawing/2014/main" id="{38B0288B-5355-4F55-A03F-3204868DC0F6}"/>
              </a:ext>
            </a:extLst>
          </p:cNvPr>
          <p:cNvSpPr txBox="1"/>
          <p:nvPr/>
        </p:nvSpPr>
        <p:spPr>
          <a:xfrm>
            <a:off x="1209453" y="2061358"/>
            <a:ext cx="2161067" cy="3693319"/>
          </a:xfrm>
          <a:prstGeom prst="rect">
            <a:avLst/>
          </a:prstGeom>
          <a:noFill/>
        </p:spPr>
        <p:txBody>
          <a:bodyPr wrap="square">
            <a:spAutoFit/>
          </a:bodyPr>
          <a:lstStyle/>
          <a:p>
            <a:r>
              <a:rPr lang="en-US" b="1" dirty="0"/>
              <a:t>Crime Categories</a:t>
            </a:r>
          </a:p>
          <a:p>
            <a:endParaRPr lang="en-US" dirty="0"/>
          </a:p>
          <a:p>
            <a:pPr marL="285750" indent="-285750">
              <a:buFont typeface="Arial" panose="020B0604020202020204" pitchFamily="34" charset="0"/>
              <a:buChar char="•"/>
            </a:pPr>
            <a:r>
              <a:rPr lang="en-US" dirty="0"/>
              <a:t>Homicide</a:t>
            </a:r>
          </a:p>
          <a:p>
            <a:pPr marL="285750" indent="-285750">
              <a:buFont typeface="Arial" panose="020B0604020202020204" pitchFamily="34" charset="0"/>
              <a:buChar char="•"/>
            </a:pPr>
            <a:r>
              <a:rPr lang="en-US" dirty="0"/>
              <a:t>Assault 1</a:t>
            </a:r>
          </a:p>
          <a:p>
            <a:pPr marL="285750" indent="-285750">
              <a:buFont typeface="Arial" panose="020B0604020202020204" pitchFamily="34" charset="0"/>
              <a:buChar char="•"/>
            </a:pPr>
            <a:r>
              <a:rPr lang="en-US" dirty="0"/>
              <a:t>Burglary</a:t>
            </a:r>
          </a:p>
          <a:p>
            <a:pPr marL="285750" indent="-285750">
              <a:buFont typeface="Arial" panose="020B0604020202020204" pitchFamily="34" charset="0"/>
              <a:buChar char="•"/>
            </a:pPr>
            <a:r>
              <a:rPr lang="en-US" dirty="0"/>
              <a:t>Hate Crimes</a:t>
            </a:r>
          </a:p>
          <a:p>
            <a:pPr marL="285750" indent="-285750">
              <a:buFont typeface="Arial" panose="020B0604020202020204" pitchFamily="34" charset="0"/>
              <a:buChar char="•"/>
            </a:pPr>
            <a:r>
              <a:rPr lang="en-US" dirty="0"/>
              <a:t>Domestic Violence</a:t>
            </a:r>
          </a:p>
          <a:p>
            <a:pPr marL="285750" indent="-285750">
              <a:buFont typeface="Arial" panose="020B0604020202020204" pitchFamily="34" charset="0"/>
              <a:buChar char="•"/>
            </a:pPr>
            <a:r>
              <a:rPr lang="en-US" dirty="0"/>
              <a:t>Sexual Assault</a:t>
            </a:r>
          </a:p>
          <a:p>
            <a:pPr marL="285750" indent="-285750">
              <a:buFont typeface="Arial" panose="020B0604020202020204" pitchFamily="34" charset="0"/>
              <a:buChar char="•"/>
            </a:pPr>
            <a:r>
              <a:rPr lang="en-US" dirty="0"/>
              <a:t>Child Abuse</a:t>
            </a:r>
          </a:p>
          <a:p>
            <a:pPr marL="285750" indent="-285750">
              <a:buFont typeface="Arial" panose="020B0604020202020204" pitchFamily="34" charset="0"/>
              <a:buChar char="•"/>
            </a:pPr>
            <a:r>
              <a:rPr lang="en-US" dirty="0"/>
              <a:t>Robbery</a:t>
            </a:r>
          </a:p>
          <a:p>
            <a:pPr marL="285750" indent="-285750">
              <a:buFont typeface="Arial" panose="020B0604020202020204" pitchFamily="34" charset="0"/>
              <a:buChar char="•"/>
            </a:pPr>
            <a:r>
              <a:rPr lang="en-US" dirty="0"/>
              <a:t>Unlawful Use of a Weapon</a:t>
            </a:r>
          </a:p>
        </p:txBody>
      </p:sp>
      <p:sp>
        <p:nvSpPr>
          <p:cNvPr id="7" name="TextBox 6">
            <a:extLst>
              <a:ext uri="{FF2B5EF4-FFF2-40B4-BE49-F238E27FC236}">
                <a16:creationId xmlns:a16="http://schemas.microsoft.com/office/drawing/2014/main" id="{511284EA-8617-48FB-B4F6-7148804FD1DD}"/>
              </a:ext>
            </a:extLst>
          </p:cNvPr>
          <p:cNvSpPr txBox="1"/>
          <p:nvPr/>
        </p:nvSpPr>
        <p:spPr>
          <a:xfrm>
            <a:off x="4054107" y="2061358"/>
            <a:ext cx="2161067" cy="369332"/>
          </a:xfrm>
          <a:prstGeom prst="rect">
            <a:avLst/>
          </a:prstGeom>
          <a:noFill/>
        </p:spPr>
        <p:txBody>
          <a:bodyPr wrap="square">
            <a:spAutoFit/>
          </a:bodyPr>
          <a:lstStyle/>
          <a:p>
            <a:r>
              <a:rPr lang="en-US" b="1" dirty="0"/>
              <a:t>Direct Services</a:t>
            </a:r>
          </a:p>
        </p:txBody>
      </p:sp>
      <p:sp>
        <p:nvSpPr>
          <p:cNvPr id="11" name="TextBox 10">
            <a:extLst>
              <a:ext uri="{FF2B5EF4-FFF2-40B4-BE49-F238E27FC236}">
                <a16:creationId xmlns:a16="http://schemas.microsoft.com/office/drawing/2014/main" id="{FDDE8A14-74B2-45A0-AB5B-AB8CC89D6BD8}"/>
              </a:ext>
            </a:extLst>
          </p:cNvPr>
          <p:cNvSpPr txBox="1"/>
          <p:nvPr/>
        </p:nvSpPr>
        <p:spPr>
          <a:xfrm>
            <a:off x="3718737" y="2615356"/>
            <a:ext cx="3160528" cy="2862322"/>
          </a:xfrm>
          <a:prstGeom prst="rect">
            <a:avLst/>
          </a:prstGeom>
          <a:noFill/>
        </p:spPr>
        <p:txBody>
          <a:bodyPr wrap="square">
            <a:spAutoFit/>
          </a:bodyPr>
          <a:lstStyle/>
          <a:p>
            <a:pPr marL="285750" indent="-285750">
              <a:buFont typeface="Arial" panose="020B0604020202020204" pitchFamily="34" charset="0"/>
              <a:buChar char="•"/>
            </a:pPr>
            <a:r>
              <a:rPr lang="en-US" dirty="0"/>
              <a:t>Trauma-Informed Care</a:t>
            </a:r>
          </a:p>
          <a:p>
            <a:pPr marL="285750" indent="-285750">
              <a:buFont typeface="Arial" panose="020B0604020202020204" pitchFamily="34" charset="0"/>
              <a:buChar char="•"/>
            </a:pPr>
            <a:r>
              <a:rPr lang="en-US" dirty="0"/>
              <a:t>Crisis Intervention</a:t>
            </a:r>
          </a:p>
          <a:p>
            <a:pPr marL="285750" indent="-285750">
              <a:buFont typeface="Arial" panose="020B0604020202020204" pitchFamily="34" charset="0"/>
              <a:buChar char="•"/>
            </a:pPr>
            <a:r>
              <a:rPr lang="en-US" dirty="0"/>
              <a:t>Court Advocacy</a:t>
            </a:r>
          </a:p>
          <a:p>
            <a:pPr marL="285750" indent="-285750">
              <a:buFont typeface="Arial" panose="020B0604020202020204" pitchFamily="34" charset="0"/>
              <a:buChar char="•"/>
            </a:pPr>
            <a:r>
              <a:rPr lang="en-US" dirty="0"/>
              <a:t>Criminal Justice Advocacy</a:t>
            </a:r>
          </a:p>
          <a:p>
            <a:pPr marL="285750" indent="-285750">
              <a:buFont typeface="Arial" panose="020B0604020202020204" pitchFamily="34" charset="0"/>
              <a:buChar char="•"/>
            </a:pPr>
            <a:r>
              <a:rPr lang="en-US" dirty="0"/>
              <a:t>Safety Planning</a:t>
            </a:r>
          </a:p>
          <a:p>
            <a:pPr marL="285750" indent="-285750">
              <a:buFont typeface="Arial" panose="020B0604020202020204" pitchFamily="34" charset="0"/>
              <a:buChar char="•"/>
            </a:pPr>
            <a:r>
              <a:rPr lang="en-US" dirty="0"/>
              <a:t>Information/Referral</a:t>
            </a:r>
          </a:p>
          <a:p>
            <a:pPr marL="285750" indent="-285750">
              <a:buFont typeface="Arial" panose="020B0604020202020204" pitchFamily="34" charset="0"/>
              <a:buChar char="•"/>
            </a:pPr>
            <a:r>
              <a:rPr lang="en-US" dirty="0"/>
              <a:t>Victims’ Rights</a:t>
            </a:r>
          </a:p>
          <a:p>
            <a:pPr marL="285750" indent="-285750">
              <a:buFont typeface="Arial" panose="020B0604020202020204" pitchFamily="34" charset="0"/>
              <a:buChar char="•"/>
            </a:pPr>
            <a:r>
              <a:rPr lang="en-US" dirty="0"/>
              <a:t>Coordination with attorneys</a:t>
            </a:r>
          </a:p>
        </p:txBody>
      </p:sp>
    </p:spTree>
    <p:extLst>
      <p:ext uri="{BB962C8B-B14F-4D97-AF65-F5344CB8AC3E}">
        <p14:creationId xmlns:p14="http://schemas.microsoft.com/office/powerpoint/2010/main" val="172545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90FE-EAD9-4A43-B9CD-004E90769C30}"/>
              </a:ext>
            </a:extLst>
          </p:cNvPr>
          <p:cNvSpPr>
            <a:spLocks noGrp="1"/>
          </p:cNvSpPr>
          <p:nvPr>
            <p:ph type="title"/>
          </p:nvPr>
        </p:nvSpPr>
        <p:spPr>
          <a:xfrm>
            <a:off x="492370" y="457459"/>
            <a:ext cx="3084844" cy="5772840"/>
          </a:xfrm>
        </p:spPr>
        <p:txBody>
          <a:bodyPr anchor="ctr">
            <a:normAutofit/>
          </a:bodyPr>
          <a:lstStyle/>
          <a:p>
            <a:r>
              <a:rPr lang="en-US" sz="3600" b="1" dirty="0">
                <a:solidFill>
                  <a:schemeClr val="accent1">
                    <a:lumMod val="50000"/>
                  </a:schemeClr>
                </a:solidFill>
              </a:rPr>
              <a:t>Victims’ Rights as afforded by </a:t>
            </a:r>
            <a:r>
              <a:rPr lang="en-US" sz="3600" b="1" dirty="0" err="1">
                <a:solidFill>
                  <a:schemeClr val="accent1">
                    <a:lumMod val="50000"/>
                  </a:schemeClr>
                </a:solidFill>
              </a:rPr>
              <a:t>RSMo</a:t>
            </a:r>
            <a:r>
              <a:rPr lang="en-US" sz="3600" b="1" dirty="0">
                <a:solidFill>
                  <a:schemeClr val="accent1">
                    <a:lumMod val="50000"/>
                  </a:schemeClr>
                </a:solidFill>
              </a:rPr>
              <a:t> Section 595.209</a:t>
            </a:r>
          </a:p>
        </p:txBody>
      </p:sp>
      <p:graphicFrame>
        <p:nvGraphicFramePr>
          <p:cNvPr id="35" name="Content Placeholder 2">
            <a:extLst>
              <a:ext uri="{FF2B5EF4-FFF2-40B4-BE49-F238E27FC236}">
                <a16:creationId xmlns:a16="http://schemas.microsoft.com/office/drawing/2014/main" id="{3414FCA4-C2D6-4849-BB4D-E043B44B1A08}"/>
              </a:ext>
            </a:extLst>
          </p:cNvPr>
          <p:cNvGraphicFramePr>
            <a:graphicFrameLocks noGrp="1"/>
          </p:cNvGraphicFramePr>
          <p:nvPr>
            <p:ph idx="1"/>
            <p:extLst>
              <p:ext uri="{D42A27DB-BD31-4B8C-83A1-F6EECF244321}">
                <p14:modId xmlns:p14="http://schemas.microsoft.com/office/powerpoint/2010/main" val="3460548516"/>
              </p:ext>
            </p:extLst>
          </p:nvPr>
        </p:nvGraphicFramePr>
        <p:xfrm>
          <a:off x="4334495" y="273132"/>
          <a:ext cx="7671458" cy="6353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22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DAF8AC5-E356-052C-2065-0688049F8E9E}"/>
              </a:ext>
            </a:extLst>
          </p:cNvPr>
          <p:cNvGraphicFramePr>
            <a:graphicFrameLocks noChangeAspect="1"/>
          </p:cNvGraphicFramePr>
          <p:nvPr>
            <p:extLst>
              <p:ext uri="{D42A27DB-BD31-4B8C-83A1-F6EECF244321}">
                <p14:modId xmlns:p14="http://schemas.microsoft.com/office/powerpoint/2010/main" val="2252608593"/>
              </p:ext>
            </p:extLst>
          </p:nvPr>
        </p:nvGraphicFramePr>
        <p:xfrm>
          <a:off x="840509" y="387927"/>
          <a:ext cx="9993746" cy="6516420"/>
        </p:xfrm>
        <a:graphic>
          <a:graphicData uri="http://schemas.openxmlformats.org/presentationml/2006/ole">
            <mc:AlternateContent xmlns:mc="http://schemas.openxmlformats.org/markup-compatibility/2006">
              <mc:Choice xmlns:v="urn:schemas-microsoft-com:vml" Requires="v">
                <p:oleObj r:id="rId2" imgW="5428571" imgH="7047619" progId="">
                  <p:embed/>
                </p:oleObj>
              </mc:Choice>
              <mc:Fallback>
                <p:oleObj r:id="rId2" imgW="5428571" imgH="7047619" progId="">
                  <p:embed/>
                  <p:pic>
                    <p:nvPicPr>
                      <p:cNvPr id="4" name="Object 3">
                        <a:extLst>
                          <a:ext uri="{FF2B5EF4-FFF2-40B4-BE49-F238E27FC236}">
                            <a16:creationId xmlns:a16="http://schemas.microsoft.com/office/drawing/2014/main" id="{3DAF8AC5-E356-052C-2065-0688049F8E9E}"/>
                          </a:ext>
                        </a:extLst>
                      </p:cNvPr>
                      <p:cNvPicPr>
                        <a:picLocks noChangeAspect="1" noChangeArrowheads="1"/>
                      </p:cNvPicPr>
                      <p:nvPr/>
                    </p:nvPicPr>
                    <p:blipFill>
                      <a:blip r:embed="rId3">
                        <a:clrChange>
                          <a:clrFrom>
                            <a:srgbClr val="FFFFCC"/>
                          </a:clrFrom>
                          <a:clrTo>
                            <a:srgbClr val="FFFFCC">
                              <a:alpha val="0"/>
                            </a:srgbClr>
                          </a:clrTo>
                        </a:clrChange>
                        <a:extLst>
                          <a:ext uri="{28A0092B-C50C-407E-A947-70E740481C1C}">
                            <a14:useLocalDpi xmlns:a14="http://schemas.microsoft.com/office/drawing/2010/main" val="0"/>
                          </a:ext>
                        </a:extLst>
                      </a:blip>
                      <a:srcRect/>
                      <a:stretch>
                        <a:fillRect/>
                      </a:stretch>
                    </p:blipFill>
                    <p:spPr bwMode="auto">
                      <a:xfrm>
                        <a:off x="840509" y="387927"/>
                        <a:ext cx="9993746" cy="6516420"/>
                      </a:xfrm>
                      <a:prstGeom prst="rect">
                        <a:avLst/>
                      </a:prstGeom>
                      <a:noFill/>
                      <a:ln>
                        <a:noFill/>
                      </a:ln>
                      <a:effectLst/>
                    </p:spPr>
                  </p:pic>
                </p:oleObj>
              </mc:Fallback>
            </mc:AlternateContent>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8C58-7EBC-4213-83E0-9BAD0BFBDED9}"/>
              </a:ext>
            </a:extLst>
          </p:cNvPr>
          <p:cNvSpPr>
            <a:spLocks noGrp="1"/>
          </p:cNvSpPr>
          <p:nvPr>
            <p:ph type="title"/>
          </p:nvPr>
        </p:nvSpPr>
        <p:spPr/>
        <p:txBody>
          <a:bodyPr anchor="ctr">
            <a:normAutofit/>
          </a:bodyPr>
          <a:lstStyle/>
          <a:p>
            <a:r>
              <a:rPr lang="en-US" b="1" u="sng" dirty="0">
                <a:solidFill>
                  <a:srgbClr val="0070C0"/>
                </a:solidFill>
              </a:rPr>
              <a:t>Trauma Definitions </a:t>
            </a:r>
          </a:p>
        </p:txBody>
      </p:sp>
      <p:sp>
        <p:nvSpPr>
          <p:cNvPr id="17" name="Content Placeholder 4">
            <a:extLst>
              <a:ext uri="{FF2B5EF4-FFF2-40B4-BE49-F238E27FC236}">
                <a16:creationId xmlns:a16="http://schemas.microsoft.com/office/drawing/2014/main" id="{E03D2D0E-5B25-4CCB-AD28-8B16994F32FA}"/>
              </a:ext>
            </a:extLst>
          </p:cNvPr>
          <p:cNvSpPr>
            <a:spLocks noGrp="1"/>
          </p:cNvSpPr>
          <p:nvPr>
            <p:ph idx="1"/>
          </p:nvPr>
        </p:nvSpPr>
        <p:spPr>
          <a:xfrm>
            <a:off x="656086" y="1690688"/>
            <a:ext cx="10388745" cy="3897745"/>
          </a:xfrm>
        </p:spPr>
        <p:txBody>
          <a:bodyPr>
            <a:normAutofit/>
          </a:bodyPr>
          <a:lstStyle/>
          <a:p>
            <a:r>
              <a:rPr lang="en-US" b="1" u="sng" dirty="0"/>
              <a:t>Trauma</a:t>
            </a:r>
            <a:r>
              <a:rPr lang="en-US" b="1" dirty="0"/>
              <a:t>-</a:t>
            </a:r>
            <a:r>
              <a:rPr lang="en-US" dirty="0"/>
              <a:t>Psychological context: emotional responses to a deeply distressing or disturbing event</a:t>
            </a:r>
          </a:p>
          <a:p>
            <a:r>
              <a:rPr lang="en-US" sz="2400" b="1" u="sng" dirty="0"/>
              <a:t>Re-traumatization</a:t>
            </a:r>
            <a:r>
              <a:rPr lang="en-US" sz="2400" b="1" dirty="0"/>
              <a:t> </a:t>
            </a:r>
            <a:r>
              <a:rPr lang="en-US" sz="2400" dirty="0"/>
              <a:t>is a conscious or unconscious reminder of past trauma that results in </a:t>
            </a:r>
            <a:r>
              <a:rPr lang="en-US" sz="2400" b="1" dirty="0"/>
              <a:t>re</a:t>
            </a:r>
            <a:r>
              <a:rPr lang="en-US" sz="2400" dirty="0"/>
              <a:t>-experiencing the initial trauma event.</a:t>
            </a:r>
          </a:p>
          <a:p>
            <a:endParaRPr lang="en-US" b="1" dirty="0"/>
          </a:p>
          <a:p>
            <a:pPr marL="0" indent="0">
              <a:buNone/>
            </a:pPr>
            <a:r>
              <a:rPr lang="en-US" b="1" u="sng" dirty="0"/>
              <a:t>Vicarious Trauma/Secondary Traumatic stress</a:t>
            </a:r>
            <a:r>
              <a:rPr lang="en-US" u="sng" dirty="0"/>
              <a:t> </a:t>
            </a:r>
            <a:r>
              <a:rPr lang="en-US" dirty="0"/>
              <a:t>is the experience of </a:t>
            </a:r>
            <a:r>
              <a:rPr lang="en-US" b="1" dirty="0"/>
              <a:t>trauma</a:t>
            </a:r>
            <a:r>
              <a:rPr lang="en-US" dirty="0"/>
              <a:t> symptoms or emotional residue of exposure that can result from being repeatedly exposed to other people's </a:t>
            </a:r>
            <a:r>
              <a:rPr lang="en-US" b="1" dirty="0"/>
              <a:t>trauma</a:t>
            </a:r>
            <a:r>
              <a:rPr lang="en-US" dirty="0"/>
              <a:t> and their stories of </a:t>
            </a:r>
            <a:r>
              <a:rPr lang="en-US" b="1" dirty="0"/>
              <a:t>traumatic</a:t>
            </a:r>
            <a:r>
              <a:rPr lang="en-US" dirty="0"/>
              <a:t> events. </a:t>
            </a:r>
          </a:p>
        </p:txBody>
      </p:sp>
    </p:spTree>
    <p:extLst>
      <p:ext uri="{BB962C8B-B14F-4D97-AF65-F5344CB8AC3E}">
        <p14:creationId xmlns:p14="http://schemas.microsoft.com/office/powerpoint/2010/main" val="131783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DA26-E951-47BA-98B1-7F95AB5C59ED}"/>
              </a:ext>
            </a:extLst>
          </p:cNvPr>
          <p:cNvSpPr>
            <a:spLocks noGrp="1"/>
          </p:cNvSpPr>
          <p:nvPr>
            <p:ph type="title"/>
          </p:nvPr>
        </p:nvSpPr>
        <p:spPr/>
        <p:txBody>
          <a:bodyPr>
            <a:normAutofit/>
          </a:bodyPr>
          <a:lstStyle/>
          <a:p>
            <a:r>
              <a:rPr lang="en-US" dirty="0"/>
              <a:t>Potential Signs and Symptoms </a:t>
            </a:r>
          </a:p>
        </p:txBody>
      </p:sp>
      <p:graphicFrame>
        <p:nvGraphicFramePr>
          <p:cNvPr id="5" name="Content Placeholder 2">
            <a:extLst>
              <a:ext uri="{FF2B5EF4-FFF2-40B4-BE49-F238E27FC236}">
                <a16:creationId xmlns:a16="http://schemas.microsoft.com/office/drawing/2014/main" id="{FB98139E-AD9B-4831-9722-EA2E4D9DDEB2}"/>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45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71D7-29FC-46F2-B04D-728B5B84E305}"/>
              </a:ext>
            </a:extLst>
          </p:cNvPr>
          <p:cNvSpPr>
            <a:spLocks noGrp="1"/>
          </p:cNvSpPr>
          <p:nvPr>
            <p:ph type="title"/>
          </p:nvPr>
        </p:nvSpPr>
        <p:spPr/>
        <p:txBody>
          <a:bodyPr>
            <a:normAutofit/>
          </a:bodyPr>
          <a:lstStyle/>
          <a:p>
            <a:r>
              <a:rPr lang="en-US" dirty="0"/>
              <a:t>Re-traumatization of Victims in the Criminal Justice System</a:t>
            </a:r>
          </a:p>
        </p:txBody>
      </p:sp>
      <p:graphicFrame>
        <p:nvGraphicFramePr>
          <p:cNvPr id="12" name="Content Placeholder 7">
            <a:extLst>
              <a:ext uri="{FF2B5EF4-FFF2-40B4-BE49-F238E27FC236}">
                <a16:creationId xmlns:a16="http://schemas.microsoft.com/office/drawing/2014/main" id="{F049A787-960A-49E9-AFAB-921282907189}"/>
              </a:ext>
            </a:extLst>
          </p:cNvPr>
          <p:cNvGraphicFramePr>
            <a:graphicFrameLocks noGrp="1"/>
          </p:cNvGraphicFramePr>
          <p:nvPr>
            <p:ph idx="1"/>
          </p:nvPr>
        </p:nvGraphicFramePr>
        <p:xfrm>
          <a:off x="5469616" y="376864"/>
          <a:ext cx="5928344" cy="479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27E9EC0-510E-4B8A-910B-EEA083D60DA1}"/>
              </a:ext>
            </a:extLst>
          </p:cNvPr>
          <p:cNvGraphicFramePr/>
          <p:nvPr/>
        </p:nvGraphicFramePr>
        <p:xfrm>
          <a:off x="283679" y="2880358"/>
          <a:ext cx="4082902" cy="3564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BF258769-3945-4BA7-A88C-54C58CA3B0C9}"/>
              </a:ext>
            </a:extLst>
          </p:cNvPr>
          <p:cNvSpPr txBox="1"/>
          <p:nvPr/>
        </p:nvSpPr>
        <p:spPr>
          <a:xfrm>
            <a:off x="5327906" y="5145901"/>
            <a:ext cx="6220629" cy="1200329"/>
          </a:xfrm>
          <a:prstGeom prst="rect">
            <a:avLst/>
          </a:prstGeom>
          <a:noFill/>
        </p:spPr>
        <p:txBody>
          <a:bodyPr wrap="square" rtlCol="0">
            <a:spAutoFit/>
          </a:bodyPr>
          <a:lstStyle/>
          <a:p>
            <a:r>
              <a:rPr lang="en-US" dirty="0"/>
              <a:t>Advocates, Prosecutors, and others must be mindful of potential re-traumatization in order to provide a comfortable, supportive, and trustworthy environment for victims of crime</a:t>
            </a:r>
          </a:p>
        </p:txBody>
      </p:sp>
    </p:spTree>
    <p:extLst>
      <p:ext uri="{BB962C8B-B14F-4D97-AF65-F5344CB8AC3E}">
        <p14:creationId xmlns:p14="http://schemas.microsoft.com/office/powerpoint/2010/main" val="35497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3AC8-3098-42C4-A4D8-41385EA2FE88}"/>
              </a:ext>
            </a:extLst>
          </p:cNvPr>
          <p:cNvSpPr>
            <a:spLocks noGrp="1"/>
          </p:cNvSpPr>
          <p:nvPr>
            <p:ph type="title"/>
          </p:nvPr>
        </p:nvSpPr>
        <p:spPr>
          <a:xfrm>
            <a:off x="949047" y="643466"/>
            <a:ext cx="2771273" cy="5470463"/>
          </a:xfrm>
        </p:spPr>
        <p:txBody>
          <a:bodyPr anchor="ctr">
            <a:normAutofit/>
          </a:bodyPr>
          <a:lstStyle/>
          <a:p>
            <a:r>
              <a:rPr lang="en-US" sz="3600" dirty="0"/>
              <a:t>Sources of information and Support</a:t>
            </a:r>
          </a:p>
        </p:txBody>
      </p:sp>
      <p:sp>
        <p:nvSpPr>
          <p:cNvPr id="24" name="Content Placeholder 2">
            <a:extLst>
              <a:ext uri="{FF2B5EF4-FFF2-40B4-BE49-F238E27FC236}">
                <a16:creationId xmlns:a16="http://schemas.microsoft.com/office/drawing/2014/main" id="{CC7D1B3A-B51D-4BDF-91E3-80D9937431CF}"/>
              </a:ext>
            </a:extLst>
          </p:cNvPr>
          <p:cNvSpPr>
            <a:spLocks noGrp="1"/>
          </p:cNvSpPr>
          <p:nvPr>
            <p:ph idx="1"/>
          </p:nvPr>
        </p:nvSpPr>
        <p:spPr>
          <a:xfrm>
            <a:off x="3634238" y="693769"/>
            <a:ext cx="6818427" cy="5470462"/>
          </a:xfrm>
        </p:spPr>
        <p:txBody>
          <a:bodyPr anchor="ctr">
            <a:normAutofit/>
          </a:bodyPr>
          <a:lstStyle/>
          <a:p>
            <a:pPr>
              <a:lnSpc>
                <a:spcPct val="100000"/>
              </a:lnSpc>
            </a:pPr>
            <a:r>
              <a:rPr lang="en-US" sz="2800" b="1" u="sng" dirty="0"/>
              <a:t>Criminal justice Advocacy Organizations </a:t>
            </a:r>
            <a:r>
              <a:rPr lang="en-US" sz="2800" dirty="0"/>
              <a:t>(St. Louis City Circuit Attorney’s. St. Loui County Prosecutor’s Office-Victim Services Division, St. Charles Victim Services, SLMPD Victim Advocates, COPA, MDC Victim Services, Crime Victim Advocacy Center)</a:t>
            </a:r>
          </a:p>
          <a:p>
            <a:pPr>
              <a:lnSpc>
                <a:spcPct val="100000"/>
              </a:lnSpc>
            </a:pPr>
            <a:r>
              <a:rPr lang="en-US" sz="2800" b="1" u="sng" dirty="0"/>
              <a:t>Community Resources </a:t>
            </a:r>
            <a:r>
              <a:rPr lang="en-US" sz="2800" dirty="0"/>
              <a:t>(Counseling, shelters) </a:t>
            </a:r>
          </a:p>
          <a:p>
            <a:pPr>
              <a:lnSpc>
                <a:spcPct val="100000"/>
              </a:lnSpc>
            </a:pPr>
            <a:r>
              <a:rPr lang="en-US" sz="2800" b="1" u="sng" dirty="0"/>
              <a:t>Neighborhood Owner</a:t>
            </a:r>
            <a:r>
              <a:rPr lang="en-US" b="1" u="sng" dirty="0"/>
              <a:t>ship </a:t>
            </a:r>
            <a:r>
              <a:rPr lang="en-US" sz="2800" b="1" u="sng" dirty="0"/>
              <a:t>Model</a:t>
            </a:r>
          </a:p>
          <a:p>
            <a:pPr>
              <a:lnSpc>
                <a:spcPct val="100000"/>
              </a:lnSpc>
            </a:pPr>
            <a:endParaRPr lang="en-US" sz="1500" dirty="0"/>
          </a:p>
        </p:txBody>
      </p:sp>
    </p:spTree>
    <p:extLst>
      <p:ext uri="{BB962C8B-B14F-4D97-AF65-F5344CB8AC3E}">
        <p14:creationId xmlns:p14="http://schemas.microsoft.com/office/powerpoint/2010/main" val="29536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1502</Words>
  <Application>Microsoft Office PowerPoint</Application>
  <PresentationFormat>Widescreen</PresentationFormat>
  <Paragraphs>169</Paragraphs>
  <Slides>22</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22</vt:i4>
      </vt:variant>
    </vt:vector>
  </HeadingPairs>
  <TitlesOfParts>
    <vt:vector size="31" baseType="lpstr">
      <vt:lpstr>Arial</vt:lpstr>
      <vt:lpstr>Calibri</vt:lpstr>
      <vt:lpstr>Calibri Light</vt:lpstr>
      <vt:lpstr>Cambria</vt:lpstr>
      <vt:lpstr>Copperplate Gothic Bold</vt:lpstr>
      <vt:lpstr>Symbol</vt:lpstr>
      <vt:lpstr>Times New Roman</vt:lpstr>
      <vt:lpstr>Office Theme</vt:lpstr>
      <vt:lpstr>3_Office Theme</vt:lpstr>
      <vt:lpstr>Victim Advocacy, the Criminal Justice System, and NOM Model </vt:lpstr>
      <vt:lpstr>St. Louis Circuit Attorney’s Victim Services Unit</vt:lpstr>
      <vt:lpstr>Victim Advocacy Practice Areas</vt:lpstr>
      <vt:lpstr>Victims’ Rights as afforded by RSMo Section 595.209</vt:lpstr>
      <vt:lpstr>PowerPoint Presentation</vt:lpstr>
      <vt:lpstr>Trauma Definitions </vt:lpstr>
      <vt:lpstr>Potential Signs and Symptoms </vt:lpstr>
      <vt:lpstr>Re-traumatization of Victims in the Criminal Justice System</vt:lpstr>
      <vt:lpstr>Sources of information and Support</vt:lpstr>
      <vt:lpstr>Circuit Attorney  Kimberly M. Gardner </vt:lpstr>
      <vt:lpstr> NEIGHBORHOOD OWNERSHIP MODEL FRAMEWORK</vt:lpstr>
      <vt:lpstr>Public Safety &amp; Harm Reduction Approach</vt:lpstr>
      <vt:lpstr> NEIGHBORHOOD OWNERSHIP MODEL FRAMEWORK</vt:lpstr>
      <vt:lpstr>         NEIGHBORHOOD OWNERSHIP MODEL FRAMEWORK</vt:lpstr>
      <vt:lpstr> NEIGHBORHOOD OWNERSHIP MODEL FRAMEWORK</vt:lpstr>
      <vt:lpstr>  NEIGHBORHOOD OWNERSHIP MODEL FRAMEWORK</vt:lpstr>
      <vt:lpstr> Neighborhood Victim Support Volunteer Program</vt:lpstr>
      <vt:lpstr>Neighborhood Victim Support Volunteer Program</vt:lpstr>
      <vt:lpstr>Neighborhood Victim Support Volunteer Program</vt:lpstr>
      <vt:lpstr>Neighborhood Victim Support Volunteer Program</vt:lpstr>
      <vt:lpstr>  CONTACT INFORMATION</vt:lpstr>
      <vt:lpstr>    Questions?</vt:lpstr>
    </vt:vector>
  </TitlesOfParts>
  <Company>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Waheed, Khatib</dc:creator>
  <cp:lastModifiedBy>Matt Devoti</cp:lastModifiedBy>
  <cp:revision>28</cp:revision>
  <dcterms:created xsi:type="dcterms:W3CDTF">2019-09-03T14:27:49Z</dcterms:created>
  <dcterms:modified xsi:type="dcterms:W3CDTF">2023-01-25T20:24:19Z</dcterms:modified>
</cp:coreProperties>
</file>